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12192000"/>
  <p:embeddedFontLst>
    <p:embeddedFont>
      <p:font typeface="MiSans" panose="020B0604020202020204" charset="-122"/>
      <p:regular r:id="rId14"/>
    </p:embeddedFont>
    <p:embeddedFont>
      <p:font typeface="Hedvig Letters Sans" panose="020B0604020202020204" charset="0"/>
      <p:regular r:id="rId15"/>
    </p:embeddedFont>
    <p:embeddedFont>
      <p:font typeface="Liter" panose="020B0604020202020204" charset="0"/>
      <p:regular r:id="rId16"/>
    </p:embeddedFont>
    <p:embeddedFont>
      <p:font typeface="Quattrocento Sans" panose="020B0502050000020003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54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c174518bae7ab0214ee31a75b54ecf76151a9686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6" b="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2E3440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388620" y="38862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519113" y="5334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1028700" y="438150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31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 Analysis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8700" y="666750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Disassembly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1087577" y="38100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068527" y="609600"/>
            <a:ext cx="74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v5.0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1692592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DISASSEMBLY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3902393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1295400" y="3749993"/>
            <a:ext cx="29337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88C0D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Capstone Framework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1000" y="4397693"/>
            <a:ext cx="7429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Multi-Architecture Code Analysis Framework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84810" y="5551170"/>
            <a:ext cx="2703195" cy="922020"/>
          </a:xfrm>
          <a:custGeom>
            <a:avLst/>
            <a:gdLst/>
            <a:ahLst/>
            <a:cxnLst/>
            <a:rect l="l" t="t" r="r" b="b"/>
            <a:pathLst>
              <a:path w="2703195" h="922020">
                <a:moveTo>
                  <a:pt x="0" y="0"/>
                </a:moveTo>
                <a:lnTo>
                  <a:pt x="2703195" y="0"/>
                </a:lnTo>
                <a:lnTo>
                  <a:pt x="2703195" y="922020"/>
                </a:lnTo>
                <a:lnTo>
                  <a:pt x="0" y="922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60000"/>
            </a:srgbClr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541020" y="5707380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53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41020" y="5974080"/>
            <a:ext cx="2533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4+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289935" y="5551170"/>
            <a:ext cx="2703195" cy="922020"/>
          </a:xfrm>
          <a:custGeom>
            <a:avLst/>
            <a:gdLst/>
            <a:ahLst/>
            <a:cxnLst/>
            <a:rect l="l" t="t" r="r" b="b"/>
            <a:pathLst>
              <a:path w="2703195" h="922020">
                <a:moveTo>
                  <a:pt x="0" y="0"/>
                </a:moveTo>
                <a:lnTo>
                  <a:pt x="2703195" y="0"/>
                </a:lnTo>
                <a:lnTo>
                  <a:pt x="2703195" y="922020"/>
                </a:lnTo>
                <a:lnTo>
                  <a:pt x="0" y="922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60000"/>
            </a:srgbClr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3446145" y="5707380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53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446145" y="5974080"/>
            <a:ext cx="2533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195060" y="5551170"/>
            <a:ext cx="2703195" cy="922020"/>
          </a:xfrm>
          <a:custGeom>
            <a:avLst/>
            <a:gdLst/>
            <a:ahLst/>
            <a:cxnLst/>
            <a:rect l="l" t="t" r="r" b="b"/>
            <a:pathLst>
              <a:path w="2703195" h="922020">
                <a:moveTo>
                  <a:pt x="0" y="0"/>
                </a:moveTo>
                <a:lnTo>
                  <a:pt x="2703195" y="0"/>
                </a:lnTo>
                <a:lnTo>
                  <a:pt x="2703195" y="922020"/>
                </a:lnTo>
                <a:lnTo>
                  <a:pt x="0" y="922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60000"/>
            </a:srgbClr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18"/>
          <p:cNvSpPr/>
          <p:nvPr/>
        </p:nvSpPr>
        <p:spPr>
          <a:xfrm>
            <a:off x="6351270" y="5707380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53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Detection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51270" y="5974080"/>
            <a:ext cx="2533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Pattern-based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9100185" y="5551170"/>
            <a:ext cx="2703195" cy="922020"/>
          </a:xfrm>
          <a:custGeom>
            <a:avLst/>
            <a:gdLst/>
            <a:ahLst/>
            <a:cxnLst/>
            <a:rect l="l" t="t" r="r" b="b"/>
            <a:pathLst>
              <a:path w="2703195" h="922020">
                <a:moveTo>
                  <a:pt x="0" y="0"/>
                </a:moveTo>
                <a:lnTo>
                  <a:pt x="2703195" y="0"/>
                </a:lnTo>
                <a:lnTo>
                  <a:pt x="2703195" y="922020"/>
                </a:lnTo>
                <a:lnTo>
                  <a:pt x="0" y="922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60000"/>
            </a:srgbClr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Text 21"/>
          <p:cNvSpPr/>
          <p:nvPr/>
        </p:nvSpPr>
        <p:spPr>
          <a:xfrm>
            <a:off x="9256395" y="5707380"/>
            <a:ext cx="2457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53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256395" y="5974080"/>
            <a:ext cx="25336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API-first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7783" y="367783"/>
            <a:ext cx="11520796" cy="1838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4" kern="0" spc="304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08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7783" y="625231"/>
            <a:ext cx="11677104" cy="4413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75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Integration &amp; Workflow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67783" y="1140127"/>
            <a:ext cx="1152999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Seamless integration with existing security toolchains and automated workflows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67783" y="1471131"/>
            <a:ext cx="1176905" cy="36778"/>
          </a:xfrm>
          <a:custGeom>
            <a:avLst/>
            <a:gdLst/>
            <a:ahLst/>
            <a:cxnLst/>
            <a:rect l="l" t="t" r="r" b="b"/>
            <a:pathLst>
              <a:path w="1176905" h="36778">
                <a:moveTo>
                  <a:pt x="0" y="0"/>
                </a:moveTo>
                <a:lnTo>
                  <a:pt x="1176905" y="0"/>
                </a:lnTo>
                <a:lnTo>
                  <a:pt x="1176905" y="36778"/>
                </a:lnTo>
                <a:lnTo>
                  <a:pt x="0" y="36778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1461" y="1585144"/>
            <a:ext cx="3721962" cy="1855464"/>
          </a:xfrm>
          <a:custGeom>
            <a:avLst/>
            <a:gdLst/>
            <a:ahLst/>
            <a:cxnLst/>
            <a:rect l="l" t="t" r="r" b="b"/>
            <a:pathLst>
              <a:path w="3721962" h="1855464">
                <a:moveTo>
                  <a:pt x="0" y="0"/>
                </a:moveTo>
                <a:lnTo>
                  <a:pt x="3721962" y="0"/>
                </a:lnTo>
                <a:lnTo>
                  <a:pt x="3721962" y="1855464"/>
                </a:lnTo>
                <a:lnTo>
                  <a:pt x="0" y="1855464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85473" y="1699159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0" y="0"/>
                </a:moveTo>
                <a:lnTo>
                  <a:pt x="367783" y="0"/>
                </a:lnTo>
                <a:lnTo>
                  <a:pt x="367783" y="367783"/>
                </a:lnTo>
                <a:lnTo>
                  <a:pt x="0" y="36778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78568" y="1800300"/>
            <a:ext cx="186190" cy="165502"/>
          </a:xfrm>
          <a:custGeom>
            <a:avLst/>
            <a:gdLst/>
            <a:ahLst/>
            <a:cxnLst/>
            <a:rect l="l" t="t" r="r" b="b"/>
            <a:pathLst>
              <a:path w="186190" h="165502">
                <a:moveTo>
                  <a:pt x="62063" y="31032"/>
                </a:moveTo>
                <a:cubicBezTo>
                  <a:pt x="62063" y="13900"/>
                  <a:pt x="75963" y="0"/>
                  <a:pt x="93095" y="0"/>
                </a:cubicBezTo>
                <a:cubicBezTo>
                  <a:pt x="110227" y="0"/>
                  <a:pt x="124127" y="13900"/>
                  <a:pt x="124127" y="31032"/>
                </a:cubicBezTo>
                <a:lnTo>
                  <a:pt x="124127" y="32195"/>
                </a:lnTo>
                <a:cubicBezTo>
                  <a:pt x="124127" y="37270"/>
                  <a:pt x="120021" y="41376"/>
                  <a:pt x="114946" y="41376"/>
                </a:cubicBezTo>
                <a:lnTo>
                  <a:pt x="71276" y="41376"/>
                </a:lnTo>
                <a:cubicBezTo>
                  <a:pt x="66201" y="41376"/>
                  <a:pt x="62096" y="37270"/>
                  <a:pt x="62096" y="32195"/>
                </a:cubicBezTo>
                <a:lnTo>
                  <a:pt x="62096" y="31032"/>
                </a:lnTo>
                <a:close/>
                <a:moveTo>
                  <a:pt x="173777" y="35169"/>
                </a:moveTo>
                <a:cubicBezTo>
                  <a:pt x="177204" y="39727"/>
                  <a:pt x="176266" y="46224"/>
                  <a:pt x="171709" y="49651"/>
                </a:cubicBezTo>
                <a:lnTo>
                  <a:pt x="140095" y="73345"/>
                </a:lnTo>
                <a:cubicBezTo>
                  <a:pt x="141808" y="76222"/>
                  <a:pt x="143101" y="79389"/>
                  <a:pt x="143909" y="82751"/>
                </a:cubicBezTo>
                <a:lnTo>
                  <a:pt x="175846" y="82751"/>
                </a:lnTo>
                <a:cubicBezTo>
                  <a:pt x="181568" y="82751"/>
                  <a:pt x="186190" y="87374"/>
                  <a:pt x="186190" y="93095"/>
                </a:cubicBezTo>
                <a:cubicBezTo>
                  <a:pt x="186190" y="98816"/>
                  <a:pt x="181568" y="103439"/>
                  <a:pt x="175846" y="103439"/>
                </a:cubicBezTo>
                <a:lnTo>
                  <a:pt x="144814" y="103439"/>
                </a:lnTo>
                <a:lnTo>
                  <a:pt x="144814" y="113783"/>
                </a:lnTo>
                <a:cubicBezTo>
                  <a:pt x="144814" y="114623"/>
                  <a:pt x="144782" y="115496"/>
                  <a:pt x="144750" y="116336"/>
                </a:cubicBezTo>
                <a:lnTo>
                  <a:pt x="171709" y="136539"/>
                </a:lnTo>
                <a:cubicBezTo>
                  <a:pt x="176266" y="139966"/>
                  <a:pt x="177204" y="146463"/>
                  <a:pt x="173777" y="151021"/>
                </a:cubicBezTo>
                <a:cubicBezTo>
                  <a:pt x="170351" y="155579"/>
                  <a:pt x="163854" y="156516"/>
                  <a:pt x="159296" y="153090"/>
                </a:cubicBezTo>
                <a:lnTo>
                  <a:pt x="138899" y="137800"/>
                </a:lnTo>
                <a:cubicBezTo>
                  <a:pt x="131400" y="152088"/>
                  <a:pt x="117403" y="162431"/>
                  <a:pt x="100853" y="164920"/>
                </a:cubicBezTo>
                <a:lnTo>
                  <a:pt x="100853" y="90509"/>
                </a:lnTo>
                <a:cubicBezTo>
                  <a:pt x="100853" y="86210"/>
                  <a:pt x="97394" y="82751"/>
                  <a:pt x="93095" y="82751"/>
                </a:cubicBezTo>
                <a:cubicBezTo>
                  <a:pt x="88796" y="82751"/>
                  <a:pt x="85337" y="86210"/>
                  <a:pt x="85337" y="90509"/>
                </a:cubicBezTo>
                <a:lnTo>
                  <a:pt x="85337" y="164920"/>
                </a:lnTo>
                <a:cubicBezTo>
                  <a:pt x="68787" y="162431"/>
                  <a:pt x="54790" y="152088"/>
                  <a:pt x="47291" y="137800"/>
                </a:cubicBezTo>
                <a:lnTo>
                  <a:pt x="26894" y="153090"/>
                </a:lnTo>
                <a:cubicBezTo>
                  <a:pt x="22336" y="156516"/>
                  <a:pt x="15839" y="155579"/>
                  <a:pt x="12413" y="151021"/>
                </a:cubicBezTo>
                <a:cubicBezTo>
                  <a:pt x="8986" y="146463"/>
                  <a:pt x="9924" y="139966"/>
                  <a:pt x="14481" y="136539"/>
                </a:cubicBezTo>
                <a:lnTo>
                  <a:pt x="41440" y="116336"/>
                </a:lnTo>
                <a:cubicBezTo>
                  <a:pt x="41408" y="115496"/>
                  <a:pt x="41376" y="114656"/>
                  <a:pt x="41376" y="113783"/>
                </a:cubicBezTo>
                <a:lnTo>
                  <a:pt x="41376" y="103439"/>
                </a:lnTo>
                <a:lnTo>
                  <a:pt x="10344" y="103439"/>
                </a:lnTo>
                <a:cubicBezTo>
                  <a:pt x="4622" y="103439"/>
                  <a:pt x="0" y="98816"/>
                  <a:pt x="0" y="93095"/>
                </a:cubicBezTo>
                <a:cubicBezTo>
                  <a:pt x="0" y="87374"/>
                  <a:pt x="4622" y="82751"/>
                  <a:pt x="10344" y="82751"/>
                </a:cubicBezTo>
                <a:lnTo>
                  <a:pt x="42281" y="82751"/>
                </a:lnTo>
                <a:cubicBezTo>
                  <a:pt x="43089" y="79389"/>
                  <a:pt x="44382" y="76222"/>
                  <a:pt x="46095" y="73345"/>
                </a:cubicBezTo>
                <a:lnTo>
                  <a:pt x="14481" y="49651"/>
                </a:lnTo>
                <a:cubicBezTo>
                  <a:pt x="9924" y="46224"/>
                  <a:pt x="8986" y="39727"/>
                  <a:pt x="12413" y="35169"/>
                </a:cubicBezTo>
                <a:cubicBezTo>
                  <a:pt x="15839" y="30611"/>
                  <a:pt x="22336" y="29674"/>
                  <a:pt x="26894" y="33100"/>
                </a:cubicBezTo>
                <a:lnTo>
                  <a:pt x="62063" y="59477"/>
                </a:lnTo>
                <a:cubicBezTo>
                  <a:pt x="66039" y="57829"/>
                  <a:pt x="70403" y="56891"/>
                  <a:pt x="74993" y="56891"/>
                </a:cubicBezTo>
                <a:lnTo>
                  <a:pt x="111197" y="56891"/>
                </a:lnTo>
                <a:cubicBezTo>
                  <a:pt x="115787" y="56891"/>
                  <a:pt x="120151" y="57796"/>
                  <a:pt x="124127" y="59477"/>
                </a:cubicBezTo>
                <a:lnTo>
                  <a:pt x="159296" y="33100"/>
                </a:lnTo>
                <a:cubicBezTo>
                  <a:pt x="163854" y="29674"/>
                  <a:pt x="170351" y="30611"/>
                  <a:pt x="173777" y="35169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963591" y="1754327"/>
            <a:ext cx="1636633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Debugger Integration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5473" y="2140499"/>
            <a:ext cx="3558299" cy="42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Native integration</a:t>
            </a:r>
            <a:r>
              <a:rPr lang="en-US" sz="1014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industry-standard debuggers for live analysis and dynamic code inspection.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85473" y="2632408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GDB/LLDB plugins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85473" y="2816183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WinDbg integration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85473" y="299995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IDA Pro connectivity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5473" y="318373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Real-time highlighting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209274" y="1585144"/>
            <a:ext cx="3721962" cy="1855464"/>
          </a:xfrm>
          <a:custGeom>
            <a:avLst/>
            <a:gdLst/>
            <a:ahLst/>
            <a:cxnLst/>
            <a:rect l="l" t="t" r="r" b="b"/>
            <a:pathLst>
              <a:path w="3721962" h="1855464">
                <a:moveTo>
                  <a:pt x="0" y="0"/>
                </a:moveTo>
                <a:lnTo>
                  <a:pt x="3721962" y="0"/>
                </a:lnTo>
                <a:lnTo>
                  <a:pt x="3721962" y="1855464"/>
                </a:lnTo>
                <a:lnTo>
                  <a:pt x="0" y="1855464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4323287" y="1699159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0" y="0"/>
                </a:moveTo>
                <a:lnTo>
                  <a:pt x="367783" y="0"/>
                </a:lnTo>
                <a:lnTo>
                  <a:pt x="367783" y="367783"/>
                </a:lnTo>
                <a:lnTo>
                  <a:pt x="0" y="36778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4426726" y="1800300"/>
            <a:ext cx="165502" cy="165502"/>
          </a:xfrm>
          <a:custGeom>
            <a:avLst/>
            <a:gdLst/>
            <a:ahLst/>
            <a:cxnLst/>
            <a:rect l="l" t="t" r="r" b="b"/>
            <a:pathLst>
              <a:path w="165502" h="165502">
                <a:moveTo>
                  <a:pt x="20688" y="20688"/>
                </a:moveTo>
                <a:cubicBezTo>
                  <a:pt x="20688" y="14966"/>
                  <a:pt x="16065" y="10344"/>
                  <a:pt x="10344" y="10344"/>
                </a:cubicBezTo>
                <a:cubicBezTo>
                  <a:pt x="4622" y="10344"/>
                  <a:pt x="0" y="14966"/>
                  <a:pt x="0" y="20688"/>
                </a:cubicBezTo>
                <a:lnTo>
                  <a:pt x="0" y="129299"/>
                </a:lnTo>
                <a:cubicBezTo>
                  <a:pt x="0" y="143586"/>
                  <a:pt x="11572" y="155158"/>
                  <a:pt x="25860" y="155158"/>
                </a:cubicBezTo>
                <a:lnTo>
                  <a:pt x="155158" y="155158"/>
                </a:lnTo>
                <a:cubicBezTo>
                  <a:pt x="160880" y="155158"/>
                  <a:pt x="165502" y="150536"/>
                  <a:pt x="165502" y="144814"/>
                </a:cubicBezTo>
                <a:cubicBezTo>
                  <a:pt x="165502" y="139093"/>
                  <a:pt x="160880" y="134471"/>
                  <a:pt x="155158" y="134471"/>
                </a:cubicBezTo>
                <a:lnTo>
                  <a:pt x="25860" y="134471"/>
                </a:lnTo>
                <a:cubicBezTo>
                  <a:pt x="23015" y="134471"/>
                  <a:pt x="20688" y="132143"/>
                  <a:pt x="20688" y="129299"/>
                </a:cubicBezTo>
                <a:lnTo>
                  <a:pt x="20688" y="20688"/>
                </a:lnTo>
                <a:close/>
                <a:moveTo>
                  <a:pt x="152120" y="48681"/>
                </a:moveTo>
                <a:cubicBezTo>
                  <a:pt x="156160" y="44640"/>
                  <a:pt x="156160" y="38078"/>
                  <a:pt x="152120" y="34038"/>
                </a:cubicBezTo>
                <a:cubicBezTo>
                  <a:pt x="148079" y="29997"/>
                  <a:pt x="141517" y="29997"/>
                  <a:pt x="137477" y="34038"/>
                </a:cubicBezTo>
                <a:lnTo>
                  <a:pt x="103439" y="68108"/>
                </a:lnTo>
                <a:lnTo>
                  <a:pt x="84885" y="49586"/>
                </a:lnTo>
                <a:cubicBezTo>
                  <a:pt x="80844" y="45545"/>
                  <a:pt x="74282" y="45545"/>
                  <a:pt x="70241" y="49586"/>
                </a:cubicBezTo>
                <a:lnTo>
                  <a:pt x="39210" y="80618"/>
                </a:lnTo>
                <a:cubicBezTo>
                  <a:pt x="35169" y="84658"/>
                  <a:pt x="35169" y="91220"/>
                  <a:pt x="39210" y="95261"/>
                </a:cubicBezTo>
                <a:cubicBezTo>
                  <a:pt x="43250" y="99301"/>
                  <a:pt x="49812" y="99301"/>
                  <a:pt x="53853" y="95261"/>
                </a:cubicBezTo>
                <a:lnTo>
                  <a:pt x="77579" y="71534"/>
                </a:lnTo>
                <a:lnTo>
                  <a:pt x="96134" y="90089"/>
                </a:lnTo>
                <a:cubicBezTo>
                  <a:pt x="100174" y="94129"/>
                  <a:pt x="106736" y="94129"/>
                  <a:pt x="110777" y="90089"/>
                </a:cubicBezTo>
                <a:lnTo>
                  <a:pt x="152152" y="48713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4801405" y="1754327"/>
            <a:ext cx="1213683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SIEM Platforms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323287" y="2140499"/>
            <a:ext cx="3558299" cy="42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API connectors</a:t>
            </a:r>
            <a:r>
              <a:rPr lang="en-US" sz="1014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major SIEM platforms for automated alert correlation and enrichment.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3287" y="2632408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Splunk TA integration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323287" y="2816183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QRadar DSM support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323287" y="299995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Elastic SIEM rules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23287" y="318373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Custom alert formats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371461" y="3562439"/>
            <a:ext cx="3721962" cy="1855464"/>
          </a:xfrm>
          <a:custGeom>
            <a:avLst/>
            <a:gdLst/>
            <a:ahLst/>
            <a:cxnLst/>
            <a:rect l="l" t="t" r="r" b="b"/>
            <a:pathLst>
              <a:path w="3721962" h="1855464">
                <a:moveTo>
                  <a:pt x="0" y="0"/>
                </a:moveTo>
                <a:lnTo>
                  <a:pt x="3721962" y="0"/>
                </a:lnTo>
                <a:lnTo>
                  <a:pt x="3721962" y="1855464"/>
                </a:lnTo>
                <a:lnTo>
                  <a:pt x="0" y="1855464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485473" y="3676450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0" y="0"/>
                </a:moveTo>
                <a:lnTo>
                  <a:pt x="367783" y="0"/>
                </a:lnTo>
                <a:lnTo>
                  <a:pt x="367783" y="367783"/>
                </a:lnTo>
                <a:lnTo>
                  <a:pt x="0" y="36778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568224" y="3777590"/>
            <a:ext cx="206878" cy="165502"/>
          </a:xfrm>
          <a:custGeom>
            <a:avLst/>
            <a:gdLst/>
            <a:ahLst/>
            <a:cxnLst/>
            <a:rect l="l" t="t" r="r" b="b"/>
            <a:pathLst>
              <a:path w="206878" h="165502">
                <a:moveTo>
                  <a:pt x="134438" y="68043"/>
                </a:moveTo>
                <a:cubicBezTo>
                  <a:pt x="138382" y="66977"/>
                  <a:pt x="142519" y="68852"/>
                  <a:pt x="144297" y="72504"/>
                </a:cubicBezTo>
                <a:lnTo>
                  <a:pt x="150310" y="84658"/>
                </a:lnTo>
                <a:cubicBezTo>
                  <a:pt x="153639" y="85111"/>
                  <a:pt x="156904" y="86016"/>
                  <a:pt x="159975" y="87277"/>
                </a:cubicBezTo>
                <a:lnTo>
                  <a:pt x="171288" y="79745"/>
                </a:lnTo>
                <a:cubicBezTo>
                  <a:pt x="174682" y="77482"/>
                  <a:pt x="179176" y="77935"/>
                  <a:pt x="182052" y="80812"/>
                </a:cubicBezTo>
                <a:lnTo>
                  <a:pt x="188259" y="87018"/>
                </a:lnTo>
                <a:cubicBezTo>
                  <a:pt x="191136" y="89895"/>
                  <a:pt x="191588" y="94420"/>
                  <a:pt x="189326" y="97782"/>
                </a:cubicBezTo>
                <a:lnTo>
                  <a:pt x="181794" y="109063"/>
                </a:lnTo>
                <a:cubicBezTo>
                  <a:pt x="182408" y="110583"/>
                  <a:pt x="182958" y="112167"/>
                  <a:pt x="183410" y="113815"/>
                </a:cubicBezTo>
                <a:cubicBezTo>
                  <a:pt x="183863" y="115464"/>
                  <a:pt x="184154" y="117080"/>
                  <a:pt x="184380" y="118728"/>
                </a:cubicBezTo>
                <a:lnTo>
                  <a:pt x="196566" y="124741"/>
                </a:lnTo>
                <a:cubicBezTo>
                  <a:pt x="200219" y="126551"/>
                  <a:pt x="202094" y="130689"/>
                  <a:pt x="201027" y="134600"/>
                </a:cubicBezTo>
                <a:lnTo>
                  <a:pt x="198764" y="143069"/>
                </a:lnTo>
                <a:cubicBezTo>
                  <a:pt x="197698" y="146980"/>
                  <a:pt x="194045" y="149631"/>
                  <a:pt x="189972" y="149372"/>
                </a:cubicBezTo>
                <a:lnTo>
                  <a:pt x="176396" y="148499"/>
                </a:lnTo>
                <a:cubicBezTo>
                  <a:pt x="174359" y="151118"/>
                  <a:pt x="172000" y="153542"/>
                  <a:pt x="169317" y="155611"/>
                </a:cubicBezTo>
                <a:lnTo>
                  <a:pt x="170189" y="169155"/>
                </a:lnTo>
                <a:cubicBezTo>
                  <a:pt x="170448" y="173228"/>
                  <a:pt x="167797" y="176913"/>
                  <a:pt x="163886" y="177947"/>
                </a:cubicBezTo>
                <a:lnTo>
                  <a:pt x="155417" y="180210"/>
                </a:lnTo>
                <a:cubicBezTo>
                  <a:pt x="151473" y="181277"/>
                  <a:pt x="147368" y="179402"/>
                  <a:pt x="145558" y="175749"/>
                </a:cubicBezTo>
                <a:lnTo>
                  <a:pt x="139546" y="163595"/>
                </a:lnTo>
                <a:cubicBezTo>
                  <a:pt x="136216" y="163143"/>
                  <a:pt x="132951" y="162237"/>
                  <a:pt x="129880" y="160977"/>
                </a:cubicBezTo>
                <a:lnTo>
                  <a:pt x="118567" y="168508"/>
                </a:lnTo>
                <a:cubicBezTo>
                  <a:pt x="115173" y="170771"/>
                  <a:pt x="110680" y="170319"/>
                  <a:pt x="107803" y="167442"/>
                </a:cubicBezTo>
                <a:lnTo>
                  <a:pt x="101596" y="161235"/>
                </a:lnTo>
                <a:cubicBezTo>
                  <a:pt x="98720" y="158359"/>
                  <a:pt x="98267" y="153865"/>
                  <a:pt x="100530" y="150471"/>
                </a:cubicBezTo>
                <a:lnTo>
                  <a:pt x="108061" y="139158"/>
                </a:lnTo>
                <a:cubicBezTo>
                  <a:pt x="107447" y="137638"/>
                  <a:pt x="106898" y="136054"/>
                  <a:pt x="106445" y="134406"/>
                </a:cubicBezTo>
                <a:cubicBezTo>
                  <a:pt x="105993" y="132757"/>
                  <a:pt x="105702" y="131109"/>
                  <a:pt x="105475" y="129493"/>
                </a:cubicBezTo>
                <a:lnTo>
                  <a:pt x="93289" y="123480"/>
                </a:lnTo>
                <a:cubicBezTo>
                  <a:pt x="89636" y="121670"/>
                  <a:pt x="87794" y="117532"/>
                  <a:pt x="88828" y="113621"/>
                </a:cubicBezTo>
                <a:lnTo>
                  <a:pt x="91091" y="105152"/>
                </a:lnTo>
                <a:cubicBezTo>
                  <a:pt x="92158" y="101241"/>
                  <a:pt x="95810" y="98590"/>
                  <a:pt x="99883" y="98849"/>
                </a:cubicBezTo>
                <a:lnTo>
                  <a:pt x="113427" y="99722"/>
                </a:lnTo>
                <a:cubicBezTo>
                  <a:pt x="115464" y="97103"/>
                  <a:pt x="117823" y="94679"/>
                  <a:pt x="120506" y="92610"/>
                </a:cubicBezTo>
                <a:lnTo>
                  <a:pt x="119634" y="79098"/>
                </a:lnTo>
                <a:cubicBezTo>
                  <a:pt x="119375" y="75026"/>
                  <a:pt x="122026" y="71341"/>
                  <a:pt x="125937" y="70306"/>
                </a:cubicBezTo>
                <a:lnTo>
                  <a:pt x="134406" y="68043"/>
                </a:lnTo>
                <a:close/>
                <a:moveTo>
                  <a:pt x="144944" y="109904"/>
                </a:moveTo>
                <a:cubicBezTo>
                  <a:pt x="137094" y="109913"/>
                  <a:pt x="130728" y="116293"/>
                  <a:pt x="130737" y="124143"/>
                </a:cubicBezTo>
                <a:cubicBezTo>
                  <a:pt x="130746" y="131993"/>
                  <a:pt x="137126" y="138358"/>
                  <a:pt x="144976" y="138350"/>
                </a:cubicBezTo>
                <a:cubicBezTo>
                  <a:pt x="152826" y="138341"/>
                  <a:pt x="159192" y="131960"/>
                  <a:pt x="159183" y="124111"/>
                </a:cubicBezTo>
                <a:cubicBezTo>
                  <a:pt x="159174" y="116261"/>
                  <a:pt x="152794" y="109895"/>
                  <a:pt x="144944" y="109904"/>
                </a:cubicBezTo>
                <a:close/>
                <a:moveTo>
                  <a:pt x="72698" y="-14708"/>
                </a:moveTo>
                <a:lnTo>
                  <a:pt x="81167" y="-12445"/>
                </a:lnTo>
                <a:cubicBezTo>
                  <a:pt x="85079" y="-11378"/>
                  <a:pt x="87729" y="-7693"/>
                  <a:pt x="87471" y="-3653"/>
                </a:cubicBezTo>
                <a:lnTo>
                  <a:pt x="86598" y="9859"/>
                </a:lnTo>
                <a:cubicBezTo>
                  <a:pt x="89281" y="11928"/>
                  <a:pt x="91640" y="14320"/>
                  <a:pt x="93677" y="16970"/>
                </a:cubicBezTo>
                <a:lnTo>
                  <a:pt x="107253" y="16098"/>
                </a:lnTo>
                <a:cubicBezTo>
                  <a:pt x="111294" y="15839"/>
                  <a:pt x="114979" y="18490"/>
                  <a:pt x="116046" y="22401"/>
                </a:cubicBezTo>
                <a:lnTo>
                  <a:pt x="118308" y="30870"/>
                </a:lnTo>
                <a:cubicBezTo>
                  <a:pt x="119343" y="34781"/>
                  <a:pt x="117500" y="38919"/>
                  <a:pt x="113847" y="40729"/>
                </a:cubicBezTo>
                <a:lnTo>
                  <a:pt x="101661" y="46741"/>
                </a:lnTo>
                <a:cubicBezTo>
                  <a:pt x="101435" y="48390"/>
                  <a:pt x="101112" y="50039"/>
                  <a:pt x="100691" y="51655"/>
                </a:cubicBezTo>
                <a:cubicBezTo>
                  <a:pt x="100271" y="53271"/>
                  <a:pt x="99689" y="54887"/>
                  <a:pt x="99075" y="56407"/>
                </a:cubicBezTo>
                <a:lnTo>
                  <a:pt x="106607" y="67720"/>
                </a:lnTo>
                <a:cubicBezTo>
                  <a:pt x="108869" y="71114"/>
                  <a:pt x="108417" y="75607"/>
                  <a:pt x="105540" y="78484"/>
                </a:cubicBezTo>
                <a:lnTo>
                  <a:pt x="99334" y="84691"/>
                </a:lnTo>
                <a:cubicBezTo>
                  <a:pt x="96457" y="87568"/>
                  <a:pt x="91964" y="88020"/>
                  <a:pt x="88570" y="85757"/>
                </a:cubicBezTo>
                <a:lnTo>
                  <a:pt x="77256" y="78226"/>
                </a:lnTo>
                <a:cubicBezTo>
                  <a:pt x="74185" y="79486"/>
                  <a:pt x="70920" y="80391"/>
                  <a:pt x="67591" y="80844"/>
                </a:cubicBezTo>
                <a:lnTo>
                  <a:pt x="61578" y="92998"/>
                </a:lnTo>
                <a:cubicBezTo>
                  <a:pt x="59768" y="96651"/>
                  <a:pt x="55631" y="98493"/>
                  <a:pt x="51719" y="97459"/>
                </a:cubicBezTo>
                <a:lnTo>
                  <a:pt x="43250" y="95196"/>
                </a:lnTo>
                <a:cubicBezTo>
                  <a:pt x="39307" y="94129"/>
                  <a:pt x="36688" y="90444"/>
                  <a:pt x="36947" y="86404"/>
                </a:cubicBezTo>
                <a:lnTo>
                  <a:pt x="37820" y="72860"/>
                </a:lnTo>
                <a:cubicBezTo>
                  <a:pt x="35137" y="70791"/>
                  <a:pt x="32777" y="68399"/>
                  <a:pt x="30741" y="65748"/>
                </a:cubicBezTo>
                <a:lnTo>
                  <a:pt x="17164" y="66621"/>
                </a:lnTo>
                <a:cubicBezTo>
                  <a:pt x="13124" y="66880"/>
                  <a:pt x="9439" y="64229"/>
                  <a:pt x="8372" y="60318"/>
                </a:cubicBezTo>
                <a:lnTo>
                  <a:pt x="6109" y="51849"/>
                </a:lnTo>
                <a:cubicBezTo>
                  <a:pt x="5075" y="47937"/>
                  <a:pt x="6917" y="43800"/>
                  <a:pt x="10570" y="41990"/>
                </a:cubicBezTo>
                <a:lnTo>
                  <a:pt x="22757" y="35977"/>
                </a:lnTo>
                <a:cubicBezTo>
                  <a:pt x="22983" y="34329"/>
                  <a:pt x="23306" y="32713"/>
                  <a:pt x="23726" y="31064"/>
                </a:cubicBezTo>
                <a:cubicBezTo>
                  <a:pt x="24179" y="29415"/>
                  <a:pt x="24696" y="27832"/>
                  <a:pt x="25343" y="26312"/>
                </a:cubicBezTo>
                <a:lnTo>
                  <a:pt x="17811" y="15031"/>
                </a:lnTo>
                <a:cubicBezTo>
                  <a:pt x="15548" y="11637"/>
                  <a:pt x="16001" y="7144"/>
                  <a:pt x="18878" y="4267"/>
                </a:cubicBezTo>
                <a:lnTo>
                  <a:pt x="25084" y="-1939"/>
                </a:lnTo>
                <a:cubicBezTo>
                  <a:pt x="27961" y="-4816"/>
                  <a:pt x="32454" y="-5269"/>
                  <a:pt x="35848" y="-3006"/>
                </a:cubicBezTo>
                <a:lnTo>
                  <a:pt x="47162" y="4525"/>
                </a:lnTo>
                <a:cubicBezTo>
                  <a:pt x="50233" y="3265"/>
                  <a:pt x="53497" y="2360"/>
                  <a:pt x="56827" y="1907"/>
                </a:cubicBezTo>
                <a:lnTo>
                  <a:pt x="62839" y="-10247"/>
                </a:lnTo>
                <a:cubicBezTo>
                  <a:pt x="64649" y="-13900"/>
                  <a:pt x="68755" y="-15742"/>
                  <a:pt x="72698" y="-14708"/>
                </a:cubicBezTo>
                <a:close/>
                <a:moveTo>
                  <a:pt x="62193" y="27153"/>
                </a:moveTo>
                <a:cubicBezTo>
                  <a:pt x="54343" y="27153"/>
                  <a:pt x="47970" y="33526"/>
                  <a:pt x="47970" y="41376"/>
                </a:cubicBezTo>
                <a:cubicBezTo>
                  <a:pt x="47970" y="49225"/>
                  <a:pt x="54343" y="55598"/>
                  <a:pt x="62193" y="55598"/>
                </a:cubicBezTo>
                <a:cubicBezTo>
                  <a:pt x="70042" y="55598"/>
                  <a:pt x="76415" y="49225"/>
                  <a:pt x="76415" y="41376"/>
                </a:cubicBezTo>
                <a:cubicBezTo>
                  <a:pt x="76415" y="33526"/>
                  <a:pt x="70042" y="27153"/>
                  <a:pt x="62193" y="27153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963591" y="3731617"/>
            <a:ext cx="1489520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Automation Scripts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85473" y="4117789"/>
            <a:ext cx="3558299" cy="42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Python/JS/Go SDKs</a:t>
            </a:r>
            <a:r>
              <a:rPr lang="en-US" sz="1014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building custom automation workflows and bulk processing pipelines.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85473" y="4609699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Batch sample processing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85473" y="4793473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Scheduled analysis jobs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5473" y="4977252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Report generation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85473" y="516102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Auto-quarantine actions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209274" y="3562439"/>
            <a:ext cx="3721962" cy="1855464"/>
          </a:xfrm>
          <a:custGeom>
            <a:avLst/>
            <a:gdLst/>
            <a:ahLst/>
            <a:cxnLst/>
            <a:rect l="l" t="t" r="r" b="b"/>
            <a:pathLst>
              <a:path w="3721962" h="1855464">
                <a:moveTo>
                  <a:pt x="0" y="0"/>
                </a:moveTo>
                <a:lnTo>
                  <a:pt x="3721962" y="0"/>
                </a:lnTo>
                <a:lnTo>
                  <a:pt x="3721962" y="1855464"/>
                </a:lnTo>
                <a:lnTo>
                  <a:pt x="0" y="1855464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4323287" y="3676450"/>
            <a:ext cx="367783" cy="367783"/>
          </a:xfrm>
          <a:custGeom>
            <a:avLst/>
            <a:gdLst/>
            <a:ahLst/>
            <a:cxnLst/>
            <a:rect l="l" t="t" r="r" b="b"/>
            <a:pathLst>
              <a:path w="367783" h="367783">
                <a:moveTo>
                  <a:pt x="0" y="0"/>
                </a:moveTo>
                <a:lnTo>
                  <a:pt x="367783" y="0"/>
                </a:lnTo>
                <a:lnTo>
                  <a:pt x="367783" y="367783"/>
                </a:lnTo>
                <a:lnTo>
                  <a:pt x="0" y="36778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4416382" y="3777590"/>
            <a:ext cx="186190" cy="165502"/>
          </a:xfrm>
          <a:custGeom>
            <a:avLst/>
            <a:gdLst/>
            <a:ahLst/>
            <a:cxnLst/>
            <a:rect l="l" t="t" r="r" b="b"/>
            <a:pathLst>
              <a:path w="186190" h="165502">
                <a:moveTo>
                  <a:pt x="116627" y="388"/>
                </a:moveTo>
                <a:cubicBezTo>
                  <a:pt x="111132" y="-1196"/>
                  <a:pt x="105411" y="2004"/>
                  <a:pt x="103827" y="7499"/>
                </a:cubicBezTo>
                <a:lnTo>
                  <a:pt x="62451" y="152314"/>
                </a:lnTo>
                <a:cubicBezTo>
                  <a:pt x="60867" y="157809"/>
                  <a:pt x="64067" y="163530"/>
                  <a:pt x="69563" y="165114"/>
                </a:cubicBezTo>
                <a:cubicBezTo>
                  <a:pt x="75058" y="166698"/>
                  <a:pt x="80779" y="163498"/>
                  <a:pt x="82363" y="158003"/>
                </a:cubicBezTo>
                <a:lnTo>
                  <a:pt x="123739" y="13188"/>
                </a:lnTo>
                <a:cubicBezTo>
                  <a:pt x="125323" y="7693"/>
                  <a:pt x="122123" y="1972"/>
                  <a:pt x="116627" y="388"/>
                </a:cubicBezTo>
                <a:close/>
                <a:moveTo>
                  <a:pt x="137509" y="44382"/>
                </a:moveTo>
                <a:cubicBezTo>
                  <a:pt x="133469" y="48422"/>
                  <a:pt x="133469" y="54984"/>
                  <a:pt x="137509" y="59025"/>
                </a:cubicBezTo>
                <a:lnTo>
                  <a:pt x="161235" y="82751"/>
                </a:lnTo>
                <a:lnTo>
                  <a:pt x="137509" y="106477"/>
                </a:lnTo>
                <a:cubicBezTo>
                  <a:pt x="133469" y="110518"/>
                  <a:pt x="133469" y="117080"/>
                  <a:pt x="137509" y="121121"/>
                </a:cubicBezTo>
                <a:cubicBezTo>
                  <a:pt x="141550" y="125161"/>
                  <a:pt x="148112" y="125161"/>
                  <a:pt x="152152" y="121121"/>
                </a:cubicBezTo>
                <a:lnTo>
                  <a:pt x="183184" y="90089"/>
                </a:lnTo>
                <a:cubicBezTo>
                  <a:pt x="187224" y="86048"/>
                  <a:pt x="187224" y="79486"/>
                  <a:pt x="183184" y="75446"/>
                </a:cubicBezTo>
                <a:lnTo>
                  <a:pt x="152152" y="44414"/>
                </a:lnTo>
                <a:cubicBezTo>
                  <a:pt x="148112" y="40374"/>
                  <a:pt x="141550" y="40374"/>
                  <a:pt x="137509" y="44414"/>
                </a:cubicBezTo>
                <a:close/>
                <a:moveTo>
                  <a:pt x="48713" y="44382"/>
                </a:moveTo>
                <a:cubicBezTo>
                  <a:pt x="44673" y="40341"/>
                  <a:pt x="38111" y="40341"/>
                  <a:pt x="34070" y="44382"/>
                </a:cubicBezTo>
                <a:lnTo>
                  <a:pt x="3039" y="75413"/>
                </a:lnTo>
                <a:cubicBezTo>
                  <a:pt x="-1002" y="79454"/>
                  <a:pt x="-1002" y="86016"/>
                  <a:pt x="3039" y="90057"/>
                </a:cubicBezTo>
                <a:lnTo>
                  <a:pt x="34070" y="121088"/>
                </a:lnTo>
                <a:cubicBezTo>
                  <a:pt x="38111" y="125129"/>
                  <a:pt x="44673" y="125129"/>
                  <a:pt x="48713" y="121088"/>
                </a:cubicBezTo>
                <a:cubicBezTo>
                  <a:pt x="52754" y="117048"/>
                  <a:pt x="52754" y="110486"/>
                  <a:pt x="48713" y="106445"/>
                </a:cubicBezTo>
                <a:lnTo>
                  <a:pt x="24987" y="82751"/>
                </a:lnTo>
                <a:lnTo>
                  <a:pt x="48681" y="59025"/>
                </a:lnTo>
                <a:cubicBezTo>
                  <a:pt x="52722" y="54984"/>
                  <a:pt x="52722" y="48422"/>
                  <a:pt x="48681" y="44382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4801405" y="3731617"/>
            <a:ext cx="1369991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 Solutions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323287" y="4117789"/>
            <a:ext cx="3558299" cy="42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RESTful API</a:t>
            </a:r>
            <a:r>
              <a:rPr lang="en-US" sz="1014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enabling integration with proprietary security tools and custom platforms.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323287" y="4609699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JSON/Protobuf support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323287" y="4793473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Webhook notifications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23287" y="4977252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Custom rule engines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4323287" y="5161027"/>
            <a:ext cx="3549104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White-label solutions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71461" y="5502951"/>
            <a:ext cx="7556098" cy="1073926"/>
          </a:xfrm>
          <a:custGeom>
            <a:avLst/>
            <a:gdLst/>
            <a:ahLst/>
            <a:cxnLst/>
            <a:rect l="l" t="t" r="r" b="b"/>
            <a:pathLst>
              <a:path w="7556098" h="1073926">
                <a:moveTo>
                  <a:pt x="0" y="0"/>
                </a:moveTo>
                <a:lnTo>
                  <a:pt x="7556098" y="0"/>
                </a:lnTo>
                <a:lnTo>
                  <a:pt x="7556098" y="1073926"/>
                </a:lnTo>
                <a:lnTo>
                  <a:pt x="0" y="107392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485473" y="5616962"/>
            <a:ext cx="7410824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kern="0" spc="6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Sample Workflow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485473" y="5984745"/>
            <a:ext cx="1241267" cy="478118"/>
          </a:xfrm>
          <a:custGeom>
            <a:avLst/>
            <a:gdLst/>
            <a:ahLst/>
            <a:cxnLst/>
            <a:rect l="l" t="t" r="r" b="b"/>
            <a:pathLst>
              <a:path w="1241267" h="478118">
                <a:moveTo>
                  <a:pt x="0" y="0"/>
                </a:moveTo>
                <a:lnTo>
                  <a:pt x="1241267" y="0"/>
                </a:lnTo>
                <a:lnTo>
                  <a:pt x="1241267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531446" y="605830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31446" y="624208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Sample Submission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810756" y="6168524"/>
            <a:ext cx="110335" cy="110335"/>
          </a:xfrm>
          <a:custGeom>
            <a:avLst/>
            <a:gdLst/>
            <a:ahLst/>
            <a:cxnLst/>
            <a:rect l="l" t="t" r="r" b="b"/>
            <a:pathLst>
              <a:path w="110335" h="110335">
                <a:moveTo>
                  <a:pt x="108309" y="60038"/>
                </a:moveTo>
                <a:cubicBezTo>
                  <a:pt x="111003" y="57344"/>
                  <a:pt x="111003" y="52969"/>
                  <a:pt x="108309" y="50276"/>
                </a:cubicBezTo>
                <a:lnTo>
                  <a:pt x="73830" y="15796"/>
                </a:lnTo>
                <a:cubicBezTo>
                  <a:pt x="71136" y="13102"/>
                  <a:pt x="66761" y="13102"/>
                  <a:pt x="64067" y="15796"/>
                </a:cubicBezTo>
                <a:cubicBezTo>
                  <a:pt x="61374" y="18490"/>
                  <a:pt x="61374" y="22864"/>
                  <a:pt x="64067" y="25558"/>
                </a:cubicBezTo>
                <a:lnTo>
                  <a:pt x="86781" y="48271"/>
                </a:lnTo>
                <a:lnTo>
                  <a:pt x="6896" y="48271"/>
                </a:lnTo>
                <a:cubicBezTo>
                  <a:pt x="3082" y="48271"/>
                  <a:pt x="0" y="51353"/>
                  <a:pt x="0" y="55167"/>
                </a:cubicBezTo>
                <a:cubicBezTo>
                  <a:pt x="0" y="58982"/>
                  <a:pt x="3082" y="62063"/>
                  <a:pt x="6896" y="62063"/>
                </a:cubicBezTo>
                <a:lnTo>
                  <a:pt x="86781" y="62063"/>
                </a:lnTo>
                <a:lnTo>
                  <a:pt x="64067" y="84777"/>
                </a:lnTo>
                <a:cubicBezTo>
                  <a:pt x="61374" y="87471"/>
                  <a:pt x="61374" y="91845"/>
                  <a:pt x="64067" y="94539"/>
                </a:cubicBezTo>
                <a:cubicBezTo>
                  <a:pt x="66761" y="97233"/>
                  <a:pt x="71136" y="97233"/>
                  <a:pt x="73830" y="94539"/>
                </a:cubicBezTo>
                <a:lnTo>
                  <a:pt x="108309" y="6005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2008439" y="5984745"/>
            <a:ext cx="1241267" cy="478118"/>
          </a:xfrm>
          <a:custGeom>
            <a:avLst/>
            <a:gdLst/>
            <a:ahLst/>
            <a:cxnLst/>
            <a:rect l="l" t="t" r="r" b="b"/>
            <a:pathLst>
              <a:path w="1241267" h="478118">
                <a:moveTo>
                  <a:pt x="0" y="0"/>
                </a:moveTo>
                <a:lnTo>
                  <a:pt x="1241267" y="0"/>
                </a:lnTo>
                <a:lnTo>
                  <a:pt x="1241267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2054412" y="605830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2054412" y="624208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 Analysis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333836" y="6168524"/>
            <a:ext cx="110335" cy="110335"/>
          </a:xfrm>
          <a:custGeom>
            <a:avLst/>
            <a:gdLst/>
            <a:ahLst/>
            <a:cxnLst/>
            <a:rect l="l" t="t" r="r" b="b"/>
            <a:pathLst>
              <a:path w="110335" h="110335">
                <a:moveTo>
                  <a:pt x="108309" y="60038"/>
                </a:moveTo>
                <a:cubicBezTo>
                  <a:pt x="111003" y="57344"/>
                  <a:pt x="111003" y="52969"/>
                  <a:pt x="108309" y="50276"/>
                </a:cubicBezTo>
                <a:lnTo>
                  <a:pt x="73830" y="15796"/>
                </a:lnTo>
                <a:cubicBezTo>
                  <a:pt x="71136" y="13102"/>
                  <a:pt x="66761" y="13102"/>
                  <a:pt x="64067" y="15796"/>
                </a:cubicBezTo>
                <a:cubicBezTo>
                  <a:pt x="61374" y="18490"/>
                  <a:pt x="61374" y="22864"/>
                  <a:pt x="64067" y="25558"/>
                </a:cubicBezTo>
                <a:lnTo>
                  <a:pt x="86781" y="48271"/>
                </a:lnTo>
                <a:lnTo>
                  <a:pt x="6896" y="48271"/>
                </a:lnTo>
                <a:cubicBezTo>
                  <a:pt x="3082" y="48271"/>
                  <a:pt x="0" y="51353"/>
                  <a:pt x="0" y="55167"/>
                </a:cubicBezTo>
                <a:cubicBezTo>
                  <a:pt x="0" y="58982"/>
                  <a:pt x="3082" y="62063"/>
                  <a:pt x="6896" y="62063"/>
                </a:cubicBezTo>
                <a:lnTo>
                  <a:pt x="86781" y="62063"/>
                </a:lnTo>
                <a:lnTo>
                  <a:pt x="64067" y="84777"/>
                </a:lnTo>
                <a:cubicBezTo>
                  <a:pt x="61374" y="87471"/>
                  <a:pt x="61374" y="91845"/>
                  <a:pt x="64067" y="94539"/>
                </a:cubicBezTo>
                <a:cubicBezTo>
                  <a:pt x="66761" y="97233"/>
                  <a:pt x="71136" y="97233"/>
                  <a:pt x="73830" y="94539"/>
                </a:cubicBezTo>
                <a:lnTo>
                  <a:pt x="108309" y="6005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Shape 50"/>
          <p:cNvSpPr/>
          <p:nvPr/>
        </p:nvSpPr>
        <p:spPr>
          <a:xfrm>
            <a:off x="3531519" y="5984745"/>
            <a:ext cx="1241267" cy="478118"/>
          </a:xfrm>
          <a:custGeom>
            <a:avLst/>
            <a:gdLst/>
            <a:ahLst/>
            <a:cxnLst/>
            <a:rect l="l" t="t" r="r" b="b"/>
            <a:pathLst>
              <a:path w="1241267" h="478118">
                <a:moveTo>
                  <a:pt x="0" y="0"/>
                </a:moveTo>
                <a:lnTo>
                  <a:pt x="1241267" y="0"/>
                </a:lnTo>
                <a:lnTo>
                  <a:pt x="1241267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3577492" y="605830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3577492" y="624208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Classification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856802" y="6168524"/>
            <a:ext cx="110335" cy="110335"/>
          </a:xfrm>
          <a:custGeom>
            <a:avLst/>
            <a:gdLst/>
            <a:ahLst/>
            <a:cxnLst/>
            <a:rect l="l" t="t" r="r" b="b"/>
            <a:pathLst>
              <a:path w="110335" h="110335">
                <a:moveTo>
                  <a:pt x="108309" y="60038"/>
                </a:moveTo>
                <a:cubicBezTo>
                  <a:pt x="111003" y="57344"/>
                  <a:pt x="111003" y="52969"/>
                  <a:pt x="108309" y="50276"/>
                </a:cubicBezTo>
                <a:lnTo>
                  <a:pt x="73830" y="15796"/>
                </a:lnTo>
                <a:cubicBezTo>
                  <a:pt x="71136" y="13102"/>
                  <a:pt x="66761" y="13102"/>
                  <a:pt x="64067" y="15796"/>
                </a:cubicBezTo>
                <a:cubicBezTo>
                  <a:pt x="61374" y="18490"/>
                  <a:pt x="61374" y="22864"/>
                  <a:pt x="64067" y="25558"/>
                </a:cubicBezTo>
                <a:lnTo>
                  <a:pt x="86781" y="48271"/>
                </a:lnTo>
                <a:lnTo>
                  <a:pt x="6896" y="48271"/>
                </a:lnTo>
                <a:cubicBezTo>
                  <a:pt x="3082" y="48271"/>
                  <a:pt x="0" y="51353"/>
                  <a:pt x="0" y="55167"/>
                </a:cubicBezTo>
                <a:cubicBezTo>
                  <a:pt x="0" y="58982"/>
                  <a:pt x="3082" y="62063"/>
                  <a:pt x="6896" y="62063"/>
                </a:cubicBezTo>
                <a:lnTo>
                  <a:pt x="86781" y="62063"/>
                </a:lnTo>
                <a:lnTo>
                  <a:pt x="64067" y="84777"/>
                </a:lnTo>
                <a:cubicBezTo>
                  <a:pt x="61374" y="87471"/>
                  <a:pt x="61374" y="91845"/>
                  <a:pt x="64067" y="94539"/>
                </a:cubicBezTo>
                <a:cubicBezTo>
                  <a:pt x="66761" y="97233"/>
                  <a:pt x="71136" y="97233"/>
                  <a:pt x="73830" y="94539"/>
                </a:cubicBezTo>
                <a:lnTo>
                  <a:pt x="108309" y="6005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Shape 54"/>
          <p:cNvSpPr/>
          <p:nvPr/>
        </p:nvSpPr>
        <p:spPr>
          <a:xfrm>
            <a:off x="5054485" y="5984745"/>
            <a:ext cx="1241267" cy="478118"/>
          </a:xfrm>
          <a:custGeom>
            <a:avLst/>
            <a:gdLst/>
            <a:ahLst/>
            <a:cxnLst/>
            <a:rect l="l" t="t" r="r" b="b"/>
            <a:pathLst>
              <a:path w="1241267" h="478118">
                <a:moveTo>
                  <a:pt x="0" y="0"/>
                </a:moveTo>
                <a:lnTo>
                  <a:pt x="1241267" y="0"/>
                </a:lnTo>
                <a:lnTo>
                  <a:pt x="1241267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Text 55"/>
          <p:cNvSpPr/>
          <p:nvPr/>
        </p:nvSpPr>
        <p:spPr>
          <a:xfrm>
            <a:off x="5100458" y="605830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100458" y="624208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Alert Generation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79882" y="6168524"/>
            <a:ext cx="110335" cy="110335"/>
          </a:xfrm>
          <a:custGeom>
            <a:avLst/>
            <a:gdLst/>
            <a:ahLst/>
            <a:cxnLst/>
            <a:rect l="l" t="t" r="r" b="b"/>
            <a:pathLst>
              <a:path w="110335" h="110335">
                <a:moveTo>
                  <a:pt x="108309" y="60038"/>
                </a:moveTo>
                <a:cubicBezTo>
                  <a:pt x="111003" y="57344"/>
                  <a:pt x="111003" y="52969"/>
                  <a:pt x="108309" y="50276"/>
                </a:cubicBezTo>
                <a:lnTo>
                  <a:pt x="73830" y="15796"/>
                </a:lnTo>
                <a:cubicBezTo>
                  <a:pt x="71136" y="13102"/>
                  <a:pt x="66761" y="13102"/>
                  <a:pt x="64067" y="15796"/>
                </a:cubicBezTo>
                <a:cubicBezTo>
                  <a:pt x="61374" y="18490"/>
                  <a:pt x="61374" y="22864"/>
                  <a:pt x="64067" y="25558"/>
                </a:cubicBezTo>
                <a:lnTo>
                  <a:pt x="86781" y="48271"/>
                </a:lnTo>
                <a:lnTo>
                  <a:pt x="6896" y="48271"/>
                </a:lnTo>
                <a:cubicBezTo>
                  <a:pt x="3082" y="48271"/>
                  <a:pt x="0" y="51353"/>
                  <a:pt x="0" y="55167"/>
                </a:cubicBezTo>
                <a:cubicBezTo>
                  <a:pt x="0" y="58982"/>
                  <a:pt x="3082" y="62063"/>
                  <a:pt x="6896" y="62063"/>
                </a:cubicBezTo>
                <a:lnTo>
                  <a:pt x="86781" y="62063"/>
                </a:lnTo>
                <a:lnTo>
                  <a:pt x="64067" y="84777"/>
                </a:lnTo>
                <a:cubicBezTo>
                  <a:pt x="61374" y="87471"/>
                  <a:pt x="61374" y="91845"/>
                  <a:pt x="64067" y="94539"/>
                </a:cubicBezTo>
                <a:cubicBezTo>
                  <a:pt x="66761" y="97233"/>
                  <a:pt x="71136" y="97233"/>
                  <a:pt x="73830" y="94539"/>
                </a:cubicBezTo>
                <a:lnTo>
                  <a:pt x="108309" y="6005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Shape 58"/>
          <p:cNvSpPr/>
          <p:nvPr/>
        </p:nvSpPr>
        <p:spPr>
          <a:xfrm>
            <a:off x="6577566" y="5984745"/>
            <a:ext cx="1241267" cy="478118"/>
          </a:xfrm>
          <a:custGeom>
            <a:avLst/>
            <a:gdLst/>
            <a:ahLst/>
            <a:cxnLst/>
            <a:rect l="l" t="t" r="r" b="b"/>
            <a:pathLst>
              <a:path w="1241267" h="478118">
                <a:moveTo>
                  <a:pt x="0" y="0"/>
                </a:moveTo>
                <a:lnTo>
                  <a:pt x="1241267" y="0"/>
                </a:lnTo>
                <a:lnTo>
                  <a:pt x="1241267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Text 59"/>
          <p:cNvSpPr/>
          <p:nvPr/>
        </p:nvSpPr>
        <p:spPr>
          <a:xfrm>
            <a:off x="6623538" y="605830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23538" y="6242081"/>
            <a:ext cx="1149321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Analyst Review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047203" y="1585144"/>
            <a:ext cx="3777129" cy="3354179"/>
          </a:xfrm>
          <a:custGeom>
            <a:avLst/>
            <a:gdLst/>
            <a:ahLst/>
            <a:cxnLst/>
            <a:rect l="l" t="t" r="r" b="b"/>
            <a:pathLst>
              <a:path w="3777129" h="3354179">
                <a:moveTo>
                  <a:pt x="0" y="0"/>
                </a:moveTo>
                <a:lnTo>
                  <a:pt x="3777129" y="0"/>
                </a:lnTo>
                <a:lnTo>
                  <a:pt x="3777129" y="3354179"/>
                </a:lnTo>
                <a:lnTo>
                  <a:pt x="0" y="3354179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8197994" y="1735938"/>
            <a:ext cx="3558299" cy="257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03" b="1" kern="0" spc="6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Endpoints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97994" y="2103720"/>
            <a:ext cx="3475548" cy="478118"/>
          </a:xfrm>
          <a:custGeom>
            <a:avLst/>
            <a:gdLst/>
            <a:ahLst/>
            <a:cxnLst/>
            <a:rect l="l" t="t" r="r" b="b"/>
            <a:pathLst>
              <a:path w="3475548" h="478118">
                <a:moveTo>
                  <a:pt x="0" y="0"/>
                </a:moveTo>
                <a:lnTo>
                  <a:pt x="3475548" y="0"/>
                </a:lnTo>
                <a:lnTo>
                  <a:pt x="3475548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4"/>
          <p:cNvSpPr/>
          <p:nvPr/>
        </p:nvSpPr>
        <p:spPr>
          <a:xfrm>
            <a:off x="8271550" y="2177277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/analyze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271550" y="2361052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Submit binary for analysis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197994" y="2655161"/>
            <a:ext cx="3475548" cy="478118"/>
          </a:xfrm>
          <a:custGeom>
            <a:avLst/>
            <a:gdLst/>
            <a:ahLst/>
            <a:cxnLst/>
            <a:rect l="l" t="t" r="r" b="b"/>
            <a:pathLst>
              <a:path w="3475548" h="478118">
                <a:moveTo>
                  <a:pt x="0" y="0"/>
                </a:moveTo>
                <a:lnTo>
                  <a:pt x="3475548" y="0"/>
                </a:lnTo>
                <a:lnTo>
                  <a:pt x="3475548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Text 67"/>
          <p:cNvSpPr/>
          <p:nvPr/>
        </p:nvSpPr>
        <p:spPr>
          <a:xfrm>
            <a:off x="8271550" y="2728718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/status/{id}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71550" y="2912497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 analysis status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197994" y="3206606"/>
            <a:ext cx="3475548" cy="478118"/>
          </a:xfrm>
          <a:custGeom>
            <a:avLst/>
            <a:gdLst/>
            <a:ahLst/>
            <a:cxnLst/>
            <a:rect l="l" t="t" r="r" b="b"/>
            <a:pathLst>
              <a:path w="3475548" h="478118">
                <a:moveTo>
                  <a:pt x="0" y="0"/>
                </a:moveTo>
                <a:lnTo>
                  <a:pt x="3475548" y="0"/>
                </a:lnTo>
                <a:lnTo>
                  <a:pt x="3475548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2" name="Text 70"/>
          <p:cNvSpPr/>
          <p:nvPr/>
        </p:nvSpPr>
        <p:spPr>
          <a:xfrm>
            <a:off x="8271550" y="3280163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/results/{id}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271550" y="3463942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Retrieve analysis results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197994" y="3758052"/>
            <a:ext cx="3475548" cy="478118"/>
          </a:xfrm>
          <a:custGeom>
            <a:avLst/>
            <a:gdLst/>
            <a:ahLst/>
            <a:cxnLst/>
            <a:rect l="l" t="t" r="r" b="b"/>
            <a:pathLst>
              <a:path w="3475548" h="478118">
                <a:moveTo>
                  <a:pt x="0" y="0"/>
                </a:moveTo>
                <a:lnTo>
                  <a:pt x="3475548" y="0"/>
                </a:lnTo>
                <a:lnTo>
                  <a:pt x="3475548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5" name="Text 73"/>
          <p:cNvSpPr/>
          <p:nvPr/>
        </p:nvSpPr>
        <p:spPr>
          <a:xfrm>
            <a:off x="8271550" y="3831608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 /batch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271550" y="4015383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 processing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8197994" y="4309497"/>
            <a:ext cx="3475548" cy="478118"/>
          </a:xfrm>
          <a:custGeom>
            <a:avLst/>
            <a:gdLst/>
            <a:ahLst/>
            <a:cxnLst/>
            <a:rect l="l" t="t" r="r" b="b"/>
            <a:pathLst>
              <a:path w="3475548" h="478118">
                <a:moveTo>
                  <a:pt x="0" y="0"/>
                </a:moveTo>
                <a:lnTo>
                  <a:pt x="3475548" y="0"/>
                </a:lnTo>
                <a:lnTo>
                  <a:pt x="3475548" y="478118"/>
                </a:lnTo>
                <a:lnTo>
                  <a:pt x="0" y="47811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8" name="Text 76"/>
          <p:cNvSpPr/>
          <p:nvPr/>
        </p:nvSpPr>
        <p:spPr>
          <a:xfrm>
            <a:off x="8271550" y="4383053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WebSocket /live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271550" y="4566828"/>
            <a:ext cx="3383602" cy="1471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69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updates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047203" y="5055865"/>
            <a:ext cx="3777129" cy="945202"/>
          </a:xfrm>
          <a:custGeom>
            <a:avLst/>
            <a:gdLst/>
            <a:ahLst/>
            <a:cxnLst/>
            <a:rect l="l" t="t" r="r" b="b"/>
            <a:pathLst>
              <a:path w="3777129" h="945202">
                <a:moveTo>
                  <a:pt x="0" y="0"/>
                </a:moveTo>
                <a:lnTo>
                  <a:pt x="3777129" y="0"/>
                </a:lnTo>
                <a:lnTo>
                  <a:pt x="3777129" y="945202"/>
                </a:lnTo>
                <a:lnTo>
                  <a:pt x="0" y="945202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1" name="Shape 79"/>
          <p:cNvSpPr/>
          <p:nvPr/>
        </p:nvSpPr>
        <p:spPr>
          <a:xfrm>
            <a:off x="8161215" y="5206654"/>
            <a:ext cx="183891" cy="147113"/>
          </a:xfrm>
          <a:custGeom>
            <a:avLst/>
            <a:gdLst/>
            <a:ahLst/>
            <a:cxnLst/>
            <a:rect l="l" t="t" r="r" b="b"/>
            <a:pathLst>
              <a:path w="183891" h="147113">
                <a:moveTo>
                  <a:pt x="91946" y="4597"/>
                </a:moveTo>
                <a:cubicBezTo>
                  <a:pt x="108438" y="4597"/>
                  <a:pt x="121828" y="17987"/>
                  <a:pt x="121828" y="34480"/>
                </a:cubicBezTo>
                <a:cubicBezTo>
                  <a:pt x="121828" y="50972"/>
                  <a:pt x="108438" y="64362"/>
                  <a:pt x="91946" y="64362"/>
                </a:cubicBezTo>
                <a:cubicBezTo>
                  <a:pt x="75453" y="64362"/>
                  <a:pt x="62063" y="50972"/>
                  <a:pt x="62063" y="34480"/>
                </a:cubicBezTo>
                <a:cubicBezTo>
                  <a:pt x="62063" y="17987"/>
                  <a:pt x="75453" y="4597"/>
                  <a:pt x="91946" y="4597"/>
                </a:cubicBezTo>
                <a:close/>
                <a:moveTo>
                  <a:pt x="27584" y="25285"/>
                </a:moveTo>
                <a:cubicBezTo>
                  <a:pt x="39002" y="25285"/>
                  <a:pt x="48271" y="34555"/>
                  <a:pt x="48271" y="45973"/>
                </a:cubicBezTo>
                <a:cubicBezTo>
                  <a:pt x="48271" y="57391"/>
                  <a:pt x="39002" y="66661"/>
                  <a:pt x="27584" y="66661"/>
                </a:cubicBezTo>
                <a:cubicBezTo>
                  <a:pt x="16166" y="66661"/>
                  <a:pt x="6896" y="57391"/>
                  <a:pt x="6896" y="45973"/>
                </a:cubicBezTo>
                <a:cubicBezTo>
                  <a:pt x="6896" y="34555"/>
                  <a:pt x="16166" y="25285"/>
                  <a:pt x="27584" y="25285"/>
                </a:cubicBezTo>
                <a:close/>
                <a:moveTo>
                  <a:pt x="0" y="119529"/>
                </a:moveTo>
                <a:cubicBezTo>
                  <a:pt x="0" y="99215"/>
                  <a:pt x="16464" y="82751"/>
                  <a:pt x="36778" y="82751"/>
                </a:cubicBezTo>
                <a:cubicBezTo>
                  <a:pt x="40456" y="82751"/>
                  <a:pt x="44019" y="83297"/>
                  <a:pt x="47381" y="84303"/>
                </a:cubicBezTo>
                <a:cubicBezTo>
                  <a:pt x="37928" y="94876"/>
                  <a:pt x="32181" y="108841"/>
                  <a:pt x="32181" y="124127"/>
                </a:cubicBezTo>
                <a:lnTo>
                  <a:pt x="32181" y="128724"/>
                </a:lnTo>
                <a:cubicBezTo>
                  <a:pt x="32181" y="132000"/>
                  <a:pt x="32871" y="135103"/>
                  <a:pt x="34106" y="137919"/>
                </a:cubicBezTo>
                <a:lnTo>
                  <a:pt x="9195" y="137919"/>
                </a:lnTo>
                <a:cubicBezTo>
                  <a:pt x="4109" y="137919"/>
                  <a:pt x="0" y="133810"/>
                  <a:pt x="0" y="128724"/>
                </a:cubicBezTo>
                <a:lnTo>
                  <a:pt x="0" y="119529"/>
                </a:lnTo>
                <a:close/>
                <a:moveTo>
                  <a:pt x="149785" y="137919"/>
                </a:moveTo>
                <a:cubicBezTo>
                  <a:pt x="151021" y="135103"/>
                  <a:pt x="151710" y="132000"/>
                  <a:pt x="151710" y="128724"/>
                </a:cubicBezTo>
                <a:lnTo>
                  <a:pt x="151710" y="124127"/>
                </a:lnTo>
                <a:cubicBezTo>
                  <a:pt x="151710" y="108841"/>
                  <a:pt x="145964" y="94876"/>
                  <a:pt x="136511" y="84303"/>
                </a:cubicBezTo>
                <a:cubicBezTo>
                  <a:pt x="139872" y="83297"/>
                  <a:pt x="143435" y="82751"/>
                  <a:pt x="147113" y="82751"/>
                </a:cubicBezTo>
                <a:cubicBezTo>
                  <a:pt x="167427" y="82751"/>
                  <a:pt x="183891" y="99215"/>
                  <a:pt x="183891" y="119529"/>
                </a:cubicBezTo>
                <a:lnTo>
                  <a:pt x="183891" y="128724"/>
                </a:lnTo>
                <a:cubicBezTo>
                  <a:pt x="183891" y="133810"/>
                  <a:pt x="179783" y="137919"/>
                  <a:pt x="174697" y="137919"/>
                </a:cubicBezTo>
                <a:lnTo>
                  <a:pt x="149785" y="137919"/>
                </a:lnTo>
                <a:close/>
                <a:moveTo>
                  <a:pt x="135620" y="45973"/>
                </a:moveTo>
                <a:cubicBezTo>
                  <a:pt x="135620" y="34555"/>
                  <a:pt x="144890" y="25285"/>
                  <a:pt x="156308" y="25285"/>
                </a:cubicBezTo>
                <a:cubicBezTo>
                  <a:pt x="167726" y="25285"/>
                  <a:pt x="176995" y="34555"/>
                  <a:pt x="176995" y="45973"/>
                </a:cubicBezTo>
                <a:cubicBezTo>
                  <a:pt x="176995" y="57391"/>
                  <a:pt x="167726" y="66661"/>
                  <a:pt x="156308" y="66661"/>
                </a:cubicBezTo>
                <a:cubicBezTo>
                  <a:pt x="144890" y="66661"/>
                  <a:pt x="135620" y="57391"/>
                  <a:pt x="135620" y="45973"/>
                </a:cubicBezTo>
                <a:close/>
                <a:moveTo>
                  <a:pt x="45973" y="124127"/>
                </a:moveTo>
                <a:cubicBezTo>
                  <a:pt x="45973" y="98727"/>
                  <a:pt x="66546" y="78154"/>
                  <a:pt x="91946" y="78154"/>
                </a:cubicBezTo>
                <a:cubicBezTo>
                  <a:pt x="117346" y="78154"/>
                  <a:pt x="137919" y="98727"/>
                  <a:pt x="137919" y="124127"/>
                </a:cubicBezTo>
                <a:lnTo>
                  <a:pt x="137919" y="128724"/>
                </a:lnTo>
                <a:cubicBezTo>
                  <a:pt x="137919" y="133810"/>
                  <a:pt x="133810" y="137919"/>
                  <a:pt x="128724" y="137919"/>
                </a:cubicBezTo>
                <a:lnTo>
                  <a:pt x="55167" y="137919"/>
                </a:lnTo>
                <a:cubicBezTo>
                  <a:pt x="50082" y="137919"/>
                  <a:pt x="45973" y="133810"/>
                  <a:pt x="45973" y="128724"/>
                </a:cubicBezTo>
                <a:lnTo>
                  <a:pt x="45973" y="124127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2" name="Text 80"/>
          <p:cNvSpPr/>
          <p:nvPr/>
        </p:nvSpPr>
        <p:spPr>
          <a:xfrm>
            <a:off x="8455442" y="5169876"/>
            <a:ext cx="82751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8161215" y="5464102"/>
            <a:ext cx="3613466" cy="42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4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open-source community with 500+ contributors, 2000+ GitHub stars, and extensive documentation.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047203" y="6114161"/>
            <a:ext cx="3777129" cy="742921"/>
          </a:xfrm>
          <a:custGeom>
            <a:avLst/>
            <a:gdLst/>
            <a:ahLst/>
            <a:cxnLst/>
            <a:rect l="l" t="t" r="r" b="b"/>
            <a:pathLst>
              <a:path w="3777129" h="742921">
                <a:moveTo>
                  <a:pt x="0" y="0"/>
                </a:moveTo>
                <a:lnTo>
                  <a:pt x="3777129" y="0"/>
                </a:lnTo>
                <a:lnTo>
                  <a:pt x="3777129" y="742921"/>
                </a:lnTo>
                <a:lnTo>
                  <a:pt x="0" y="742921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5" name="Text 83"/>
          <p:cNvSpPr/>
          <p:nvPr/>
        </p:nvSpPr>
        <p:spPr>
          <a:xfrm>
            <a:off x="8161215" y="6228172"/>
            <a:ext cx="3622661" cy="2206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58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SDK Support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161215" y="6522398"/>
            <a:ext cx="827511" cy="220670"/>
          </a:xfrm>
          <a:custGeom>
            <a:avLst/>
            <a:gdLst/>
            <a:ahLst/>
            <a:cxnLst/>
            <a:rect l="l" t="t" r="r" b="b"/>
            <a:pathLst>
              <a:path w="827511" h="220670">
                <a:moveTo>
                  <a:pt x="0" y="0"/>
                </a:moveTo>
                <a:lnTo>
                  <a:pt x="827511" y="0"/>
                </a:lnTo>
                <a:lnTo>
                  <a:pt x="827511" y="220670"/>
                </a:lnTo>
                <a:lnTo>
                  <a:pt x="0" y="22067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7" name="Text 85"/>
          <p:cNvSpPr/>
          <p:nvPr/>
        </p:nvSpPr>
        <p:spPr>
          <a:xfrm>
            <a:off x="8133632" y="6522398"/>
            <a:ext cx="882679" cy="220670"/>
          </a:xfrm>
          <a:prstGeom prst="rect">
            <a:avLst/>
          </a:prstGeom>
          <a:noFill/>
          <a:ln/>
        </p:spPr>
        <p:txBody>
          <a:bodyPr wrap="square" lIns="36778" tIns="36778" rIns="36778" bIns="36778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9066421" y="6522398"/>
            <a:ext cx="827511" cy="220670"/>
          </a:xfrm>
          <a:custGeom>
            <a:avLst/>
            <a:gdLst/>
            <a:ahLst/>
            <a:cxnLst/>
            <a:rect l="l" t="t" r="r" b="b"/>
            <a:pathLst>
              <a:path w="827511" h="220670">
                <a:moveTo>
                  <a:pt x="0" y="0"/>
                </a:moveTo>
                <a:lnTo>
                  <a:pt x="827511" y="0"/>
                </a:lnTo>
                <a:lnTo>
                  <a:pt x="827511" y="220670"/>
                </a:lnTo>
                <a:lnTo>
                  <a:pt x="0" y="22067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9" name="Text 87"/>
          <p:cNvSpPr/>
          <p:nvPr/>
        </p:nvSpPr>
        <p:spPr>
          <a:xfrm>
            <a:off x="9038837" y="6522398"/>
            <a:ext cx="882679" cy="220670"/>
          </a:xfrm>
          <a:prstGeom prst="rect">
            <a:avLst/>
          </a:prstGeom>
          <a:noFill/>
          <a:ln/>
        </p:spPr>
        <p:txBody>
          <a:bodyPr wrap="square" lIns="36778" tIns="36778" rIns="36778" bIns="36778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9971627" y="6522398"/>
            <a:ext cx="827511" cy="220670"/>
          </a:xfrm>
          <a:custGeom>
            <a:avLst/>
            <a:gdLst/>
            <a:ahLst/>
            <a:cxnLst/>
            <a:rect l="l" t="t" r="r" b="b"/>
            <a:pathLst>
              <a:path w="827511" h="220670">
                <a:moveTo>
                  <a:pt x="0" y="0"/>
                </a:moveTo>
                <a:lnTo>
                  <a:pt x="827511" y="0"/>
                </a:lnTo>
                <a:lnTo>
                  <a:pt x="827511" y="220670"/>
                </a:lnTo>
                <a:lnTo>
                  <a:pt x="0" y="22067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1" name="Text 89"/>
          <p:cNvSpPr/>
          <p:nvPr/>
        </p:nvSpPr>
        <p:spPr>
          <a:xfrm>
            <a:off x="9944043" y="6522398"/>
            <a:ext cx="882679" cy="220670"/>
          </a:xfrm>
          <a:prstGeom prst="rect">
            <a:avLst/>
          </a:prstGeom>
          <a:noFill/>
          <a:ln/>
        </p:spPr>
        <p:txBody>
          <a:bodyPr wrap="square" lIns="36778" tIns="36778" rIns="36778" bIns="36778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Go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10876832" y="6522398"/>
            <a:ext cx="827511" cy="220670"/>
          </a:xfrm>
          <a:custGeom>
            <a:avLst/>
            <a:gdLst/>
            <a:ahLst/>
            <a:cxnLst/>
            <a:rect l="l" t="t" r="r" b="b"/>
            <a:pathLst>
              <a:path w="827511" h="220670">
                <a:moveTo>
                  <a:pt x="0" y="0"/>
                </a:moveTo>
                <a:lnTo>
                  <a:pt x="827511" y="0"/>
                </a:lnTo>
                <a:lnTo>
                  <a:pt x="827511" y="220670"/>
                </a:lnTo>
                <a:lnTo>
                  <a:pt x="0" y="22067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3" name="Text 91"/>
          <p:cNvSpPr/>
          <p:nvPr/>
        </p:nvSpPr>
        <p:spPr>
          <a:xfrm>
            <a:off x="10849248" y="6522398"/>
            <a:ext cx="882679" cy="220670"/>
          </a:xfrm>
          <a:prstGeom prst="rect">
            <a:avLst/>
          </a:prstGeom>
          <a:noFill/>
          <a:ln/>
        </p:spPr>
        <p:txBody>
          <a:bodyPr wrap="square" lIns="36778" tIns="36778" rIns="36778" bIns="36778" rtlCol="0" anchor="ctr"/>
          <a:lstStyle/>
          <a:p>
            <a:pPr algn="ctr">
              <a:lnSpc>
                <a:spcPct val="110000"/>
              </a:lnSpc>
            </a:pPr>
            <a:r>
              <a:rPr lang="en-US" sz="869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C/C++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unsplash.com/2aa8064bbf38ab2f1d39e48e0ced8ef36321f547"/>
          <p:cNvPicPr>
            <a:picLocks noChangeAspect="1"/>
          </p:cNvPicPr>
          <p:nvPr/>
        </p:nvPicPr>
        <p:blipFill>
          <a:blip r:embed="rId3">
            <a:alphaModFix amt="15000"/>
          </a:blip>
          <a:srcRect l="4610" r="4610"/>
          <a:stretch/>
        </p:blipFill>
        <p:spPr>
          <a:xfrm>
            <a:off x="0" y="0"/>
            <a:ext cx="12192000" cy="89535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953500"/>
          </a:xfrm>
          <a:custGeom>
            <a:avLst/>
            <a:gdLst/>
            <a:ahLst/>
            <a:cxnLst/>
            <a:rect l="l" t="t" r="r" b="b"/>
            <a:pathLst>
              <a:path w="12192000" h="8953500">
                <a:moveTo>
                  <a:pt x="0" y="0"/>
                </a:moveTo>
                <a:lnTo>
                  <a:pt x="12192000" y="0"/>
                </a:lnTo>
                <a:lnTo>
                  <a:pt x="12192000" y="8953500"/>
                </a:lnTo>
                <a:lnTo>
                  <a:pt x="0" y="89535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D1117">
                  <a:alpha val="95000"/>
                </a:srgbClr>
              </a:gs>
              <a:gs pos="50000">
                <a:srgbClr val="0D1117">
                  <a:alpha val="90000"/>
                </a:srgbClr>
              </a:gs>
              <a:gs pos="100000">
                <a:srgbClr val="2E3440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1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kern="0" spc="263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Chapter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7500" y="539750"/>
            <a:ext cx="117951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7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Development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7500" y="1079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Evolving capabilities for next-generation binary analysis and threat detection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17500" y="1365250"/>
            <a:ext cx="1016000" cy="31750"/>
          </a:xfrm>
          <a:custGeom>
            <a:avLst/>
            <a:gdLst/>
            <a:ahLst/>
            <a:cxnLst/>
            <a:rect l="l" t="t" r="r" b="b"/>
            <a:pathLst>
              <a:path w="1016000" h="31750">
                <a:moveTo>
                  <a:pt x="0" y="0"/>
                </a:moveTo>
                <a:lnTo>
                  <a:pt x="1016000" y="0"/>
                </a:lnTo>
                <a:lnTo>
                  <a:pt x="1016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5"/>
          <p:cNvSpPr/>
          <p:nvPr/>
        </p:nvSpPr>
        <p:spPr>
          <a:xfrm>
            <a:off x="320675" y="1527175"/>
            <a:ext cx="5705475" cy="1538288"/>
          </a:xfrm>
          <a:custGeom>
            <a:avLst/>
            <a:gdLst/>
            <a:ahLst/>
            <a:cxnLst/>
            <a:rect l="l" t="t" r="r" b="b"/>
            <a:pathLst>
              <a:path w="5705475" h="1538288">
                <a:moveTo>
                  <a:pt x="0" y="0"/>
                </a:moveTo>
                <a:lnTo>
                  <a:pt x="5705475" y="0"/>
                </a:lnTo>
                <a:lnTo>
                  <a:pt x="5705475" y="1538288"/>
                </a:lnTo>
                <a:lnTo>
                  <a:pt x="0" y="1538288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80000"/>
            </a:srgbClr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6"/>
          <p:cNvSpPr/>
          <p:nvPr/>
        </p:nvSpPr>
        <p:spPr>
          <a:xfrm>
            <a:off x="450850" y="16573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7"/>
          <p:cNvSpPr/>
          <p:nvPr/>
        </p:nvSpPr>
        <p:spPr>
          <a:xfrm>
            <a:off x="561975" y="176847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37207" y="17363"/>
                </a:moveTo>
                <a:cubicBezTo>
                  <a:pt x="37207" y="7782"/>
                  <a:pt x="44990" y="0"/>
                  <a:pt x="54570" y="0"/>
                </a:cubicBezTo>
                <a:lnTo>
                  <a:pt x="62012" y="0"/>
                </a:lnTo>
                <a:cubicBezTo>
                  <a:pt x="67500" y="0"/>
                  <a:pt x="71934" y="4434"/>
                  <a:pt x="71934" y="9922"/>
                </a:cubicBezTo>
                <a:lnTo>
                  <a:pt x="71934" y="148828"/>
                </a:lnTo>
                <a:cubicBezTo>
                  <a:pt x="71934" y="154316"/>
                  <a:pt x="67500" y="158750"/>
                  <a:pt x="62012" y="158750"/>
                </a:cubicBezTo>
                <a:lnTo>
                  <a:pt x="52090" y="158750"/>
                </a:lnTo>
                <a:cubicBezTo>
                  <a:pt x="42850" y="158750"/>
                  <a:pt x="35068" y="152425"/>
                  <a:pt x="32866" y="143867"/>
                </a:cubicBezTo>
                <a:cubicBezTo>
                  <a:pt x="32649" y="143867"/>
                  <a:pt x="32463" y="143867"/>
                  <a:pt x="32246" y="143867"/>
                </a:cubicBezTo>
                <a:cubicBezTo>
                  <a:pt x="18542" y="143867"/>
                  <a:pt x="7441" y="132767"/>
                  <a:pt x="7441" y="119062"/>
                </a:cubicBezTo>
                <a:cubicBezTo>
                  <a:pt x="7441" y="113481"/>
                  <a:pt x="9302" y="108334"/>
                  <a:pt x="12402" y="104180"/>
                </a:cubicBezTo>
                <a:cubicBezTo>
                  <a:pt x="6387" y="99653"/>
                  <a:pt x="2480" y="92459"/>
                  <a:pt x="2480" y="84336"/>
                </a:cubicBezTo>
                <a:cubicBezTo>
                  <a:pt x="2480" y="74755"/>
                  <a:pt x="7938" y="66415"/>
                  <a:pt x="15875" y="62291"/>
                </a:cubicBezTo>
                <a:cubicBezTo>
                  <a:pt x="13674" y="58570"/>
                  <a:pt x="12402" y="54229"/>
                  <a:pt x="12402" y="49609"/>
                </a:cubicBezTo>
                <a:cubicBezTo>
                  <a:pt x="12402" y="35905"/>
                  <a:pt x="23502" y="24805"/>
                  <a:pt x="37207" y="24805"/>
                </a:cubicBezTo>
                <a:lnTo>
                  <a:pt x="37207" y="17363"/>
                </a:lnTo>
                <a:close/>
                <a:moveTo>
                  <a:pt x="121543" y="17363"/>
                </a:moveTo>
                <a:lnTo>
                  <a:pt x="121543" y="24805"/>
                </a:lnTo>
                <a:cubicBezTo>
                  <a:pt x="135248" y="24805"/>
                  <a:pt x="146348" y="35905"/>
                  <a:pt x="146348" y="49609"/>
                </a:cubicBezTo>
                <a:cubicBezTo>
                  <a:pt x="146348" y="54260"/>
                  <a:pt x="145076" y="58601"/>
                  <a:pt x="142875" y="62291"/>
                </a:cubicBezTo>
                <a:cubicBezTo>
                  <a:pt x="150844" y="66415"/>
                  <a:pt x="156270" y="74724"/>
                  <a:pt x="156270" y="84336"/>
                </a:cubicBezTo>
                <a:cubicBezTo>
                  <a:pt x="156270" y="92459"/>
                  <a:pt x="152363" y="99653"/>
                  <a:pt x="146348" y="104180"/>
                </a:cubicBezTo>
                <a:cubicBezTo>
                  <a:pt x="149448" y="108334"/>
                  <a:pt x="151309" y="113481"/>
                  <a:pt x="151309" y="119062"/>
                </a:cubicBezTo>
                <a:cubicBezTo>
                  <a:pt x="151309" y="132767"/>
                  <a:pt x="140208" y="143867"/>
                  <a:pt x="126504" y="143867"/>
                </a:cubicBezTo>
                <a:cubicBezTo>
                  <a:pt x="126287" y="143867"/>
                  <a:pt x="126101" y="143867"/>
                  <a:pt x="125884" y="143867"/>
                </a:cubicBezTo>
                <a:cubicBezTo>
                  <a:pt x="123682" y="152425"/>
                  <a:pt x="115900" y="158750"/>
                  <a:pt x="106660" y="158750"/>
                </a:cubicBezTo>
                <a:lnTo>
                  <a:pt x="96738" y="158750"/>
                </a:lnTo>
                <a:cubicBezTo>
                  <a:pt x="91250" y="158750"/>
                  <a:pt x="86816" y="154316"/>
                  <a:pt x="86816" y="148828"/>
                </a:cubicBezTo>
                <a:lnTo>
                  <a:pt x="86816" y="9922"/>
                </a:lnTo>
                <a:cubicBezTo>
                  <a:pt x="86816" y="4434"/>
                  <a:pt x="91250" y="0"/>
                  <a:pt x="96738" y="0"/>
                </a:cubicBezTo>
                <a:lnTo>
                  <a:pt x="104180" y="0"/>
                </a:lnTo>
                <a:cubicBezTo>
                  <a:pt x="113760" y="0"/>
                  <a:pt x="121543" y="7782"/>
                  <a:pt x="121543" y="17363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927100" y="1673223"/>
            <a:ext cx="2325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AI-Powered Pattern Recognition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27100" y="1895473"/>
            <a:ext cx="2293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kern="0" spc="3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Machine Learning Integration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50850" y="2101848"/>
            <a:ext cx="550068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ML models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trained on millions of samples to identify novel threat patterns and zero-day exploits, reducing false positives by 70%.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450850" y="2526505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514350" y="2590005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Neural Networks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14350" y="2748662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learning for pattern recognition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206750" y="2526505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5"/>
          <p:cNvSpPr/>
          <p:nvPr/>
        </p:nvSpPr>
        <p:spPr>
          <a:xfrm>
            <a:off x="3270250" y="2590005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Analysis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270250" y="2748662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behavior prediction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20675" y="3170834"/>
            <a:ext cx="5705475" cy="1538288"/>
          </a:xfrm>
          <a:custGeom>
            <a:avLst/>
            <a:gdLst/>
            <a:ahLst/>
            <a:cxnLst/>
            <a:rect l="l" t="t" r="r" b="b"/>
            <a:pathLst>
              <a:path w="5705475" h="1538288">
                <a:moveTo>
                  <a:pt x="0" y="0"/>
                </a:moveTo>
                <a:lnTo>
                  <a:pt x="5705475" y="0"/>
                </a:lnTo>
                <a:lnTo>
                  <a:pt x="5705475" y="1538288"/>
                </a:lnTo>
                <a:lnTo>
                  <a:pt x="0" y="1538288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80000"/>
            </a:srgbClr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8"/>
          <p:cNvSpPr/>
          <p:nvPr/>
        </p:nvSpPr>
        <p:spPr>
          <a:xfrm>
            <a:off x="450850" y="330100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19"/>
          <p:cNvSpPr/>
          <p:nvPr/>
        </p:nvSpPr>
        <p:spPr>
          <a:xfrm>
            <a:off x="552053" y="3412133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0" y="104180"/>
                </a:moveTo>
                <a:cubicBezTo>
                  <a:pt x="0" y="128829"/>
                  <a:pt x="19999" y="148828"/>
                  <a:pt x="44648" y="148828"/>
                </a:cubicBezTo>
                <a:lnTo>
                  <a:pt x="138906" y="148828"/>
                </a:lnTo>
                <a:cubicBezTo>
                  <a:pt x="160827" y="148828"/>
                  <a:pt x="178594" y="131062"/>
                  <a:pt x="178594" y="109141"/>
                </a:cubicBezTo>
                <a:cubicBezTo>
                  <a:pt x="178594" y="93142"/>
                  <a:pt x="169137" y="79344"/>
                  <a:pt x="155494" y="73081"/>
                </a:cubicBezTo>
                <a:cubicBezTo>
                  <a:pt x="157572" y="69019"/>
                  <a:pt x="158750" y="64399"/>
                  <a:pt x="158750" y="59531"/>
                </a:cubicBezTo>
                <a:cubicBezTo>
                  <a:pt x="158750" y="43098"/>
                  <a:pt x="145417" y="29766"/>
                  <a:pt x="128984" y="29766"/>
                </a:cubicBezTo>
                <a:cubicBezTo>
                  <a:pt x="123496" y="29766"/>
                  <a:pt x="118380" y="31254"/>
                  <a:pt x="113978" y="33827"/>
                </a:cubicBezTo>
                <a:cubicBezTo>
                  <a:pt x="106505" y="19627"/>
                  <a:pt x="91591" y="9922"/>
                  <a:pt x="74414" y="9922"/>
                </a:cubicBezTo>
                <a:cubicBezTo>
                  <a:pt x="49764" y="9922"/>
                  <a:pt x="29766" y="29921"/>
                  <a:pt x="29766" y="54570"/>
                </a:cubicBezTo>
                <a:cubicBezTo>
                  <a:pt x="29766" y="57051"/>
                  <a:pt x="29983" y="59500"/>
                  <a:pt x="30355" y="61857"/>
                </a:cubicBezTo>
                <a:cubicBezTo>
                  <a:pt x="12712" y="67810"/>
                  <a:pt x="0" y="84522"/>
                  <a:pt x="0" y="104180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0"/>
          <p:cNvSpPr/>
          <p:nvPr/>
        </p:nvSpPr>
        <p:spPr>
          <a:xfrm>
            <a:off x="927100" y="3316883"/>
            <a:ext cx="1563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Cloud-Scale Analysis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27100" y="3539133"/>
            <a:ext cx="15319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kern="0" spc="3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Distributed Processing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450850" y="3745508"/>
            <a:ext cx="550068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Horizontal scaling capabilities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supporting petabyte-scale analysis with serverless architectures and container orchestration.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50850" y="4170164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4"/>
          <p:cNvSpPr/>
          <p:nvPr/>
        </p:nvSpPr>
        <p:spPr>
          <a:xfrm>
            <a:off x="514350" y="4233664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Kubernetes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14350" y="439231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Container orchestration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206750" y="4170164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7"/>
          <p:cNvSpPr/>
          <p:nvPr/>
        </p:nvSpPr>
        <p:spPr>
          <a:xfrm>
            <a:off x="3270250" y="4233664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Serverless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270250" y="439231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On-demand processing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320675" y="4814494"/>
            <a:ext cx="5705475" cy="1538288"/>
          </a:xfrm>
          <a:custGeom>
            <a:avLst/>
            <a:gdLst/>
            <a:ahLst/>
            <a:cxnLst/>
            <a:rect l="l" t="t" r="r" b="b"/>
            <a:pathLst>
              <a:path w="5705475" h="1538288">
                <a:moveTo>
                  <a:pt x="0" y="0"/>
                </a:moveTo>
                <a:lnTo>
                  <a:pt x="5705475" y="0"/>
                </a:lnTo>
                <a:lnTo>
                  <a:pt x="5705475" y="1538288"/>
                </a:lnTo>
                <a:lnTo>
                  <a:pt x="0" y="1538288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80000"/>
            </a:srgbClr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3" name="Shape 30"/>
          <p:cNvSpPr/>
          <p:nvPr/>
        </p:nvSpPr>
        <p:spPr>
          <a:xfrm>
            <a:off x="450850" y="4944667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Shape 31"/>
          <p:cNvSpPr/>
          <p:nvPr/>
        </p:nvSpPr>
        <p:spPr>
          <a:xfrm>
            <a:off x="561975" y="5055792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54570" y="7441"/>
                </a:moveTo>
                <a:cubicBezTo>
                  <a:pt x="54570" y="3318"/>
                  <a:pt x="51253" y="0"/>
                  <a:pt x="47129" y="0"/>
                </a:cubicBezTo>
                <a:cubicBezTo>
                  <a:pt x="43005" y="0"/>
                  <a:pt x="39688" y="3318"/>
                  <a:pt x="39688" y="7441"/>
                </a:cubicBezTo>
                <a:lnTo>
                  <a:pt x="39688" y="19844"/>
                </a:lnTo>
                <a:cubicBezTo>
                  <a:pt x="28742" y="19844"/>
                  <a:pt x="19844" y="28742"/>
                  <a:pt x="19844" y="39688"/>
                </a:cubicBezTo>
                <a:lnTo>
                  <a:pt x="7441" y="39688"/>
                </a:lnTo>
                <a:cubicBezTo>
                  <a:pt x="3318" y="39688"/>
                  <a:pt x="0" y="43005"/>
                  <a:pt x="0" y="47129"/>
                </a:cubicBezTo>
                <a:cubicBezTo>
                  <a:pt x="0" y="51253"/>
                  <a:pt x="3318" y="54570"/>
                  <a:pt x="7441" y="54570"/>
                </a:cubicBezTo>
                <a:lnTo>
                  <a:pt x="19844" y="54570"/>
                </a:lnTo>
                <a:lnTo>
                  <a:pt x="19844" y="71934"/>
                </a:lnTo>
                <a:lnTo>
                  <a:pt x="7441" y="71934"/>
                </a:lnTo>
                <a:cubicBezTo>
                  <a:pt x="3318" y="71934"/>
                  <a:pt x="0" y="75251"/>
                  <a:pt x="0" y="79375"/>
                </a:cubicBezTo>
                <a:cubicBezTo>
                  <a:pt x="0" y="83499"/>
                  <a:pt x="3318" y="86816"/>
                  <a:pt x="7441" y="86816"/>
                </a:cubicBezTo>
                <a:lnTo>
                  <a:pt x="19844" y="86816"/>
                </a:lnTo>
                <a:lnTo>
                  <a:pt x="19844" y="104180"/>
                </a:lnTo>
                <a:lnTo>
                  <a:pt x="7441" y="104180"/>
                </a:lnTo>
                <a:cubicBezTo>
                  <a:pt x="3318" y="104180"/>
                  <a:pt x="0" y="107497"/>
                  <a:pt x="0" y="111621"/>
                </a:cubicBezTo>
                <a:cubicBezTo>
                  <a:pt x="0" y="115745"/>
                  <a:pt x="3318" y="119062"/>
                  <a:pt x="7441" y="119062"/>
                </a:cubicBezTo>
                <a:lnTo>
                  <a:pt x="19844" y="119062"/>
                </a:lnTo>
                <a:cubicBezTo>
                  <a:pt x="19844" y="130008"/>
                  <a:pt x="28742" y="138906"/>
                  <a:pt x="39688" y="138906"/>
                </a:cubicBezTo>
                <a:lnTo>
                  <a:pt x="39688" y="151309"/>
                </a:lnTo>
                <a:cubicBezTo>
                  <a:pt x="39688" y="155432"/>
                  <a:pt x="43005" y="158750"/>
                  <a:pt x="47129" y="158750"/>
                </a:cubicBezTo>
                <a:cubicBezTo>
                  <a:pt x="51253" y="158750"/>
                  <a:pt x="54570" y="155432"/>
                  <a:pt x="54570" y="151309"/>
                </a:cubicBezTo>
                <a:lnTo>
                  <a:pt x="54570" y="138906"/>
                </a:lnTo>
                <a:lnTo>
                  <a:pt x="71934" y="138906"/>
                </a:lnTo>
                <a:lnTo>
                  <a:pt x="71934" y="151309"/>
                </a:lnTo>
                <a:cubicBezTo>
                  <a:pt x="71934" y="155432"/>
                  <a:pt x="75251" y="158750"/>
                  <a:pt x="79375" y="158750"/>
                </a:cubicBezTo>
                <a:cubicBezTo>
                  <a:pt x="83499" y="158750"/>
                  <a:pt x="86816" y="155432"/>
                  <a:pt x="86816" y="151309"/>
                </a:cubicBezTo>
                <a:lnTo>
                  <a:pt x="86816" y="138906"/>
                </a:lnTo>
                <a:lnTo>
                  <a:pt x="104180" y="138906"/>
                </a:lnTo>
                <a:lnTo>
                  <a:pt x="104180" y="151309"/>
                </a:lnTo>
                <a:cubicBezTo>
                  <a:pt x="104180" y="155432"/>
                  <a:pt x="107497" y="158750"/>
                  <a:pt x="111621" y="158750"/>
                </a:cubicBezTo>
                <a:cubicBezTo>
                  <a:pt x="115745" y="158750"/>
                  <a:pt x="119062" y="155432"/>
                  <a:pt x="119062" y="151309"/>
                </a:cubicBezTo>
                <a:lnTo>
                  <a:pt x="119062" y="138906"/>
                </a:lnTo>
                <a:cubicBezTo>
                  <a:pt x="130008" y="138906"/>
                  <a:pt x="138906" y="130008"/>
                  <a:pt x="138906" y="119062"/>
                </a:cubicBezTo>
                <a:lnTo>
                  <a:pt x="151309" y="119062"/>
                </a:lnTo>
                <a:cubicBezTo>
                  <a:pt x="155432" y="119062"/>
                  <a:pt x="158750" y="115745"/>
                  <a:pt x="158750" y="111621"/>
                </a:cubicBezTo>
                <a:cubicBezTo>
                  <a:pt x="158750" y="107497"/>
                  <a:pt x="155432" y="104180"/>
                  <a:pt x="151309" y="104180"/>
                </a:cubicBezTo>
                <a:lnTo>
                  <a:pt x="138906" y="104180"/>
                </a:lnTo>
                <a:lnTo>
                  <a:pt x="138906" y="86816"/>
                </a:lnTo>
                <a:lnTo>
                  <a:pt x="151309" y="86816"/>
                </a:lnTo>
                <a:cubicBezTo>
                  <a:pt x="155432" y="86816"/>
                  <a:pt x="158750" y="83499"/>
                  <a:pt x="158750" y="79375"/>
                </a:cubicBezTo>
                <a:cubicBezTo>
                  <a:pt x="158750" y="75251"/>
                  <a:pt x="155432" y="71934"/>
                  <a:pt x="151309" y="71934"/>
                </a:cubicBezTo>
                <a:lnTo>
                  <a:pt x="138906" y="71934"/>
                </a:lnTo>
                <a:lnTo>
                  <a:pt x="138906" y="54570"/>
                </a:lnTo>
                <a:lnTo>
                  <a:pt x="151309" y="54570"/>
                </a:lnTo>
                <a:cubicBezTo>
                  <a:pt x="155432" y="54570"/>
                  <a:pt x="158750" y="51253"/>
                  <a:pt x="158750" y="47129"/>
                </a:cubicBezTo>
                <a:cubicBezTo>
                  <a:pt x="158750" y="43005"/>
                  <a:pt x="155432" y="39688"/>
                  <a:pt x="151309" y="39688"/>
                </a:cubicBezTo>
                <a:lnTo>
                  <a:pt x="138906" y="39688"/>
                </a:lnTo>
                <a:cubicBezTo>
                  <a:pt x="138906" y="28742"/>
                  <a:pt x="130008" y="19844"/>
                  <a:pt x="119062" y="19844"/>
                </a:cubicBezTo>
                <a:lnTo>
                  <a:pt x="119062" y="7441"/>
                </a:lnTo>
                <a:cubicBezTo>
                  <a:pt x="119062" y="3318"/>
                  <a:pt x="115745" y="0"/>
                  <a:pt x="111621" y="0"/>
                </a:cubicBezTo>
                <a:cubicBezTo>
                  <a:pt x="107497" y="0"/>
                  <a:pt x="104180" y="3318"/>
                  <a:pt x="104180" y="7441"/>
                </a:cubicBezTo>
                <a:lnTo>
                  <a:pt x="104180" y="19844"/>
                </a:lnTo>
                <a:lnTo>
                  <a:pt x="86816" y="19844"/>
                </a:lnTo>
                <a:lnTo>
                  <a:pt x="86816" y="7441"/>
                </a:lnTo>
                <a:cubicBezTo>
                  <a:pt x="86816" y="3318"/>
                  <a:pt x="83499" y="0"/>
                  <a:pt x="79375" y="0"/>
                </a:cubicBezTo>
                <a:cubicBezTo>
                  <a:pt x="75251" y="0"/>
                  <a:pt x="71934" y="3318"/>
                  <a:pt x="71934" y="7441"/>
                </a:cubicBezTo>
                <a:lnTo>
                  <a:pt x="71934" y="19844"/>
                </a:lnTo>
                <a:lnTo>
                  <a:pt x="54570" y="19844"/>
                </a:lnTo>
                <a:lnTo>
                  <a:pt x="54570" y="7441"/>
                </a:lnTo>
                <a:close/>
                <a:moveTo>
                  <a:pt x="49609" y="39688"/>
                </a:moveTo>
                <a:lnTo>
                  <a:pt x="109141" y="39688"/>
                </a:lnTo>
                <a:cubicBezTo>
                  <a:pt x="114629" y="39688"/>
                  <a:pt x="119062" y="44121"/>
                  <a:pt x="119062" y="49609"/>
                </a:cubicBezTo>
                <a:lnTo>
                  <a:pt x="119062" y="109141"/>
                </a:lnTo>
                <a:cubicBezTo>
                  <a:pt x="119062" y="114629"/>
                  <a:pt x="114629" y="119062"/>
                  <a:pt x="109141" y="119062"/>
                </a:cubicBezTo>
                <a:lnTo>
                  <a:pt x="49609" y="119062"/>
                </a:lnTo>
                <a:cubicBezTo>
                  <a:pt x="44121" y="119062"/>
                  <a:pt x="39688" y="114629"/>
                  <a:pt x="39688" y="109141"/>
                </a:cubicBezTo>
                <a:lnTo>
                  <a:pt x="39688" y="49609"/>
                </a:lnTo>
                <a:cubicBezTo>
                  <a:pt x="39688" y="44121"/>
                  <a:pt x="44121" y="39688"/>
                  <a:pt x="49609" y="39688"/>
                </a:cubicBezTo>
                <a:close/>
                <a:moveTo>
                  <a:pt x="54570" y="54570"/>
                </a:moveTo>
                <a:lnTo>
                  <a:pt x="54570" y="104180"/>
                </a:lnTo>
                <a:lnTo>
                  <a:pt x="104180" y="104180"/>
                </a:lnTo>
                <a:lnTo>
                  <a:pt x="104180" y="54570"/>
                </a:lnTo>
                <a:lnTo>
                  <a:pt x="54570" y="5457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2"/>
          <p:cNvSpPr/>
          <p:nvPr/>
        </p:nvSpPr>
        <p:spPr>
          <a:xfrm>
            <a:off x="927100" y="4960542"/>
            <a:ext cx="22780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Enhanced Architecture Support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927100" y="5182792"/>
            <a:ext cx="2246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kern="0" spc="3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RISC-V &amp; WebAssembly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450850" y="5389167"/>
            <a:ext cx="550068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Expanding architecture coverage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include emerging platforms like RISC-V for edge computing and WebAssembly for web-based threats.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450850" y="5813823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6"/>
          <p:cNvSpPr/>
          <p:nvPr/>
        </p:nvSpPr>
        <p:spPr>
          <a:xfrm>
            <a:off x="514350" y="587732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RISC-V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514350" y="603597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Open-source hardware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3206750" y="5813823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Text 39"/>
          <p:cNvSpPr/>
          <p:nvPr/>
        </p:nvSpPr>
        <p:spPr>
          <a:xfrm>
            <a:off x="3270250" y="587732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WebAssembly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3270250" y="603597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Browser-based analysis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162675" y="1527175"/>
            <a:ext cx="5705475" cy="1538288"/>
          </a:xfrm>
          <a:custGeom>
            <a:avLst/>
            <a:gdLst/>
            <a:ahLst/>
            <a:cxnLst/>
            <a:rect l="l" t="t" r="r" b="b"/>
            <a:pathLst>
              <a:path w="5705475" h="1538288">
                <a:moveTo>
                  <a:pt x="0" y="0"/>
                </a:moveTo>
                <a:lnTo>
                  <a:pt x="5705475" y="0"/>
                </a:lnTo>
                <a:lnTo>
                  <a:pt x="5705475" y="1538288"/>
                </a:lnTo>
                <a:lnTo>
                  <a:pt x="0" y="1538288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80000"/>
            </a:srgbClr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5" name="Shape 42"/>
          <p:cNvSpPr/>
          <p:nvPr/>
        </p:nvSpPr>
        <p:spPr>
          <a:xfrm>
            <a:off x="6292850" y="165734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Shape 43"/>
          <p:cNvSpPr/>
          <p:nvPr/>
        </p:nvSpPr>
        <p:spPr>
          <a:xfrm>
            <a:off x="6403975" y="176847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8569" y="899"/>
                </a:moveTo>
                <a:cubicBezTo>
                  <a:pt x="77267" y="310"/>
                  <a:pt x="75871" y="0"/>
                  <a:pt x="74414" y="0"/>
                </a:cubicBezTo>
                <a:cubicBezTo>
                  <a:pt x="72957" y="0"/>
                  <a:pt x="71562" y="310"/>
                  <a:pt x="70259" y="899"/>
                </a:cubicBezTo>
                <a:lnTo>
                  <a:pt x="11875" y="25673"/>
                </a:lnTo>
                <a:cubicBezTo>
                  <a:pt x="5054" y="28556"/>
                  <a:pt x="-31" y="35285"/>
                  <a:pt x="0" y="43408"/>
                </a:cubicBezTo>
                <a:cubicBezTo>
                  <a:pt x="155" y="74166"/>
                  <a:pt x="12805" y="130442"/>
                  <a:pt x="66229" y="156021"/>
                </a:cubicBezTo>
                <a:cubicBezTo>
                  <a:pt x="71406" y="158502"/>
                  <a:pt x="77422" y="158502"/>
                  <a:pt x="82600" y="156021"/>
                </a:cubicBezTo>
                <a:cubicBezTo>
                  <a:pt x="136054" y="130442"/>
                  <a:pt x="148704" y="74166"/>
                  <a:pt x="148828" y="43408"/>
                </a:cubicBezTo>
                <a:cubicBezTo>
                  <a:pt x="148859" y="35285"/>
                  <a:pt x="143774" y="28556"/>
                  <a:pt x="136953" y="25673"/>
                </a:cubicBezTo>
                <a:lnTo>
                  <a:pt x="78569" y="899"/>
                </a:lnTo>
                <a:close/>
                <a:moveTo>
                  <a:pt x="74414" y="39688"/>
                </a:moveTo>
                <a:cubicBezTo>
                  <a:pt x="78538" y="39688"/>
                  <a:pt x="81855" y="43005"/>
                  <a:pt x="81855" y="47129"/>
                </a:cubicBezTo>
                <a:cubicBezTo>
                  <a:pt x="81855" y="54229"/>
                  <a:pt x="90444" y="57795"/>
                  <a:pt x="95467" y="52772"/>
                </a:cubicBezTo>
                <a:cubicBezTo>
                  <a:pt x="98382" y="49857"/>
                  <a:pt x="103094" y="49857"/>
                  <a:pt x="105978" y="52772"/>
                </a:cubicBezTo>
                <a:cubicBezTo>
                  <a:pt x="108862" y="55687"/>
                  <a:pt x="108893" y="60399"/>
                  <a:pt x="105978" y="63283"/>
                </a:cubicBezTo>
                <a:cubicBezTo>
                  <a:pt x="100955" y="68306"/>
                  <a:pt x="104521" y="76895"/>
                  <a:pt x="111621" y="76895"/>
                </a:cubicBezTo>
                <a:cubicBezTo>
                  <a:pt x="115745" y="76895"/>
                  <a:pt x="119062" y="80212"/>
                  <a:pt x="119062" y="84336"/>
                </a:cubicBezTo>
                <a:cubicBezTo>
                  <a:pt x="119062" y="88460"/>
                  <a:pt x="115745" y="91777"/>
                  <a:pt x="111621" y="91777"/>
                </a:cubicBezTo>
                <a:cubicBezTo>
                  <a:pt x="104521" y="91777"/>
                  <a:pt x="100955" y="100366"/>
                  <a:pt x="105978" y="105389"/>
                </a:cubicBezTo>
                <a:cubicBezTo>
                  <a:pt x="108893" y="108303"/>
                  <a:pt x="108893" y="113016"/>
                  <a:pt x="105978" y="115900"/>
                </a:cubicBezTo>
                <a:cubicBezTo>
                  <a:pt x="103063" y="118783"/>
                  <a:pt x="98351" y="118814"/>
                  <a:pt x="95467" y="115900"/>
                </a:cubicBezTo>
                <a:cubicBezTo>
                  <a:pt x="90444" y="110877"/>
                  <a:pt x="81855" y="114443"/>
                  <a:pt x="81855" y="121543"/>
                </a:cubicBezTo>
                <a:cubicBezTo>
                  <a:pt x="81855" y="125667"/>
                  <a:pt x="78538" y="128984"/>
                  <a:pt x="74414" y="128984"/>
                </a:cubicBezTo>
                <a:cubicBezTo>
                  <a:pt x="70290" y="128984"/>
                  <a:pt x="66973" y="125667"/>
                  <a:pt x="66973" y="121543"/>
                </a:cubicBezTo>
                <a:cubicBezTo>
                  <a:pt x="66973" y="114443"/>
                  <a:pt x="58384" y="110877"/>
                  <a:pt x="53361" y="115900"/>
                </a:cubicBezTo>
                <a:cubicBezTo>
                  <a:pt x="50447" y="118814"/>
                  <a:pt x="45734" y="118814"/>
                  <a:pt x="42850" y="115900"/>
                </a:cubicBezTo>
                <a:cubicBezTo>
                  <a:pt x="39967" y="112985"/>
                  <a:pt x="39936" y="108272"/>
                  <a:pt x="42850" y="105389"/>
                </a:cubicBezTo>
                <a:cubicBezTo>
                  <a:pt x="47873" y="100366"/>
                  <a:pt x="44307" y="91777"/>
                  <a:pt x="37207" y="91777"/>
                </a:cubicBezTo>
                <a:cubicBezTo>
                  <a:pt x="33083" y="91777"/>
                  <a:pt x="29766" y="88460"/>
                  <a:pt x="29766" y="84336"/>
                </a:cubicBezTo>
                <a:cubicBezTo>
                  <a:pt x="29766" y="80212"/>
                  <a:pt x="33083" y="76895"/>
                  <a:pt x="37207" y="76895"/>
                </a:cubicBezTo>
                <a:cubicBezTo>
                  <a:pt x="44307" y="76895"/>
                  <a:pt x="47873" y="68306"/>
                  <a:pt x="42850" y="63283"/>
                </a:cubicBezTo>
                <a:cubicBezTo>
                  <a:pt x="39936" y="60368"/>
                  <a:pt x="39936" y="55656"/>
                  <a:pt x="42850" y="52772"/>
                </a:cubicBezTo>
                <a:cubicBezTo>
                  <a:pt x="45765" y="49888"/>
                  <a:pt x="50478" y="49857"/>
                  <a:pt x="53361" y="52772"/>
                </a:cubicBezTo>
                <a:cubicBezTo>
                  <a:pt x="58384" y="57795"/>
                  <a:pt x="66973" y="54229"/>
                  <a:pt x="66973" y="47129"/>
                </a:cubicBezTo>
                <a:cubicBezTo>
                  <a:pt x="66973" y="43005"/>
                  <a:pt x="70290" y="39688"/>
                  <a:pt x="74414" y="39688"/>
                </a:cubicBezTo>
                <a:close/>
                <a:moveTo>
                  <a:pt x="64492" y="81855"/>
                </a:moveTo>
                <a:cubicBezTo>
                  <a:pt x="68599" y="81855"/>
                  <a:pt x="71934" y="78521"/>
                  <a:pt x="71934" y="74414"/>
                </a:cubicBezTo>
                <a:cubicBezTo>
                  <a:pt x="71934" y="70307"/>
                  <a:pt x="68599" y="66973"/>
                  <a:pt x="64492" y="66973"/>
                </a:cubicBezTo>
                <a:cubicBezTo>
                  <a:pt x="60385" y="66973"/>
                  <a:pt x="57051" y="70307"/>
                  <a:pt x="57051" y="74414"/>
                </a:cubicBezTo>
                <a:cubicBezTo>
                  <a:pt x="57051" y="78521"/>
                  <a:pt x="60385" y="81855"/>
                  <a:pt x="64492" y="81855"/>
                </a:cubicBezTo>
                <a:close/>
                <a:moveTo>
                  <a:pt x="91777" y="94258"/>
                </a:moveTo>
                <a:cubicBezTo>
                  <a:pt x="91777" y="90151"/>
                  <a:pt x="88443" y="86816"/>
                  <a:pt x="84336" y="86816"/>
                </a:cubicBezTo>
                <a:cubicBezTo>
                  <a:pt x="80229" y="86816"/>
                  <a:pt x="76895" y="90151"/>
                  <a:pt x="76895" y="94258"/>
                </a:cubicBezTo>
                <a:cubicBezTo>
                  <a:pt x="76895" y="98365"/>
                  <a:pt x="80229" y="101699"/>
                  <a:pt x="84336" y="101699"/>
                </a:cubicBezTo>
                <a:cubicBezTo>
                  <a:pt x="88443" y="101699"/>
                  <a:pt x="91777" y="98365"/>
                  <a:pt x="91777" y="94258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4"/>
          <p:cNvSpPr/>
          <p:nvPr/>
        </p:nvSpPr>
        <p:spPr>
          <a:xfrm>
            <a:off x="6769100" y="1673223"/>
            <a:ext cx="2174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Intelligence Integration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6769100" y="1895473"/>
            <a:ext cx="2143125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kern="0" spc="3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Feeds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6292850" y="2101848"/>
            <a:ext cx="550068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threat intelligence feeds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major providers, enabling instant correlation with global attack campaigns and IOC databases.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6292850" y="2526505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8"/>
          <p:cNvSpPr/>
          <p:nvPr/>
        </p:nvSpPr>
        <p:spPr>
          <a:xfrm>
            <a:off x="6356350" y="2590005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VT Integration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6356350" y="2748662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VirusTotal correlation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9048750" y="2526505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1"/>
          <p:cNvSpPr/>
          <p:nvPr/>
        </p:nvSpPr>
        <p:spPr>
          <a:xfrm>
            <a:off x="9112250" y="2590005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STIX/TAXII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9112250" y="2748662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Standardized feeds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6162675" y="3170834"/>
            <a:ext cx="5705475" cy="1538288"/>
          </a:xfrm>
          <a:custGeom>
            <a:avLst/>
            <a:gdLst/>
            <a:ahLst/>
            <a:cxnLst/>
            <a:rect l="l" t="t" r="r" b="b"/>
            <a:pathLst>
              <a:path w="5705475" h="1538288">
                <a:moveTo>
                  <a:pt x="0" y="0"/>
                </a:moveTo>
                <a:lnTo>
                  <a:pt x="5705475" y="0"/>
                </a:lnTo>
                <a:lnTo>
                  <a:pt x="5705475" y="1538288"/>
                </a:lnTo>
                <a:lnTo>
                  <a:pt x="0" y="1538288"/>
                </a:lnTo>
                <a:lnTo>
                  <a:pt x="0" y="0"/>
                </a:lnTo>
                <a:close/>
              </a:path>
            </a:pathLst>
          </a:custGeom>
          <a:solidFill>
            <a:srgbClr val="2E3440">
              <a:alpha val="80000"/>
            </a:srgbClr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7" name="Shape 54"/>
          <p:cNvSpPr/>
          <p:nvPr/>
        </p:nvSpPr>
        <p:spPr>
          <a:xfrm>
            <a:off x="6292850" y="330100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5"/>
          <p:cNvSpPr/>
          <p:nvPr/>
        </p:nvSpPr>
        <p:spPr>
          <a:xfrm>
            <a:off x="6384131" y="3412133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99219" y="4961"/>
                </a:moveTo>
                <a:cubicBezTo>
                  <a:pt x="117016" y="4961"/>
                  <a:pt x="131465" y="19410"/>
                  <a:pt x="131465" y="37207"/>
                </a:cubicBezTo>
                <a:cubicBezTo>
                  <a:pt x="131465" y="55004"/>
                  <a:pt x="117016" y="69453"/>
                  <a:pt x="99219" y="69453"/>
                </a:cubicBezTo>
                <a:cubicBezTo>
                  <a:pt x="81422" y="69453"/>
                  <a:pt x="66973" y="55004"/>
                  <a:pt x="66973" y="37207"/>
                </a:cubicBezTo>
                <a:cubicBezTo>
                  <a:pt x="66973" y="19410"/>
                  <a:pt x="81422" y="4961"/>
                  <a:pt x="99219" y="4961"/>
                </a:cubicBezTo>
                <a:close/>
                <a:moveTo>
                  <a:pt x="29766" y="27285"/>
                </a:moveTo>
                <a:cubicBezTo>
                  <a:pt x="42087" y="27285"/>
                  <a:pt x="52090" y="37288"/>
                  <a:pt x="52090" y="49609"/>
                </a:cubicBezTo>
                <a:cubicBezTo>
                  <a:pt x="52090" y="61930"/>
                  <a:pt x="42087" y="71934"/>
                  <a:pt x="29766" y="71934"/>
                </a:cubicBezTo>
                <a:cubicBezTo>
                  <a:pt x="17445" y="71934"/>
                  <a:pt x="7441" y="61930"/>
                  <a:pt x="7441" y="49609"/>
                </a:cubicBezTo>
                <a:cubicBezTo>
                  <a:pt x="7441" y="37288"/>
                  <a:pt x="17445" y="27285"/>
                  <a:pt x="29766" y="27285"/>
                </a:cubicBezTo>
                <a:close/>
                <a:moveTo>
                  <a:pt x="0" y="128984"/>
                </a:moveTo>
                <a:cubicBezTo>
                  <a:pt x="0" y="107063"/>
                  <a:pt x="17766" y="89297"/>
                  <a:pt x="39688" y="89297"/>
                </a:cubicBezTo>
                <a:cubicBezTo>
                  <a:pt x="43656" y="89297"/>
                  <a:pt x="47501" y="89886"/>
                  <a:pt x="51129" y="90971"/>
                </a:cubicBezTo>
                <a:cubicBezTo>
                  <a:pt x="40928" y="102381"/>
                  <a:pt x="34727" y="117450"/>
                  <a:pt x="34727" y="133945"/>
                </a:cubicBezTo>
                <a:lnTo>
                  <a:pt x="34727" y="138906"/>
                </a:lnTo>
                <a:cubicBezTo>
                  <a:pt x="34727" y="142441"/>
                  <a:pt x="35471" y="145790"/>
                  <a:pt x="36804" y="148828"/>
                </a:cubicBezTo>
                <a:lnTo>
                  <a:pt x="9922" y="148828"/>
                </a:lnTo>
                <a:cubicBezTo>
                  <a:pt x="4434" y="148828"/>
                  <a:pt x="0" y="144394"/>
                  <a:pt x="0" y="138906"/>
                </a:cubicBezTo>
                <a:lnTo>
                  <a:pt x="0" y="128984"/>
                </a:lnTo>
                <a:close/>
                <a:moveTo>
                  <a:pt x="161634" y="148828"/>
                </a:moveTo>
                <a:cubicBezTo>
                  <a:pt x="162967" y="145790"/>
                  <a:pt x="163711" y="142441"/>
                  <a:pt x="163711" y="138906"/>
                </a:cubicBezTo>
                <a:lnTo>
                  <a:pt x="163711" y="133945"/>
                </a:lnTo>
                <a:cubicBezTo>
                  <a:pt x="163711" y="117450"/>
                  <a:pt x="157510" y="102381"/>
                  <a:pt x="147309" y="90971"/>
                </a:cubicBezTo>
                <a:cubicBezTo>
                  <a:pt x="150937" y="89886"/>
                  <a:pt x="154781" y="89297"/>
                  <a:pt x="158750" y="89297"/>
                </a:cubicBezTo>
                <a:cubicBezTo>
                  <a:pt x="180671" y="89297"/>
                  <a:pt x="198438" y="107063"/>
                  <a:pt x="198438" y="128984"/>
                </a:cubicBezTo>
                <a:lnTo>
                  <a:pt x="198438" y="138906"/>
                </a:lnTo>
                <a:cubicBezTo>
                  <a:pt x="198438" y="144394"/>
                  <a:pt x="194004" y="148828"/>
                  <a:pt x="188516" y="148828"/>
                </a:cubicBezTo>
                <a:lnTo>
                  <a:pt x="161634" y="148828"/>
                </a:lnTo>
                <a:close/>
                <a:moveTo>
                  <a:pt x="146348" y="49609"/>
                </a:moveTo>
                <a:cubicBezTo>
                  <a:pt x="146348" y="37288"/>
                  <a:pt x="156351" y="27285"/>
                  <a:pt x="168672" y="27285"/>
                </a:cubicBezTo>
                <a:cubicBezTo>
                  <a:pt x="180993" y="27285"/>
                  <a:pt x="190996" y="37288"/>
                  <a:pt x="190996" y="49609"/>
                </a:cubicBezTo>
                <a:cubicBezTo>
                  <a:pt x="190996" y="61930"/>
                  <a:pt x="180993" y="71934"/>
                  <a:pt x="168672" y="71934"/>
                </a:cubicBezTo>
                <a:cubicBezTo>
                  <a:pt x="156351" y="71934"/>
                  <a:pt x="146348" y="61930"/>
                  <a:pt x="146348" y="49609"/>
                </a:cubicBezTo>
                <a:close/>
                <a:moveTo>
                  <a:pt x="49609" y="133945"/>
                </a:moveTo>
                <a:cubicBezTo>
                  <a:pt x="49609" y="106536"/>
                  <a:pt x="71810" y="84336"/>
                  <a:pt x="99219" y="84336"/>
                </a:cubicBezTo>
                <a:cubicBezTo>
                  <a:pt x="126628" y="84336"/>
                  <a:pt x="148828" y="106536"/>
                  <a:pt x="148828" y="133945"/>
                </a:cubicBezTo>
                <a:lnTo>
                  <a:pt x="148828" y="138906"/>
                </a:lnTo>
                <a:cubicBezTo>
                  <a:pt x="148828" y="144394"/>
                  <a:pt x="144394" y="148828"/>
                  <a:pt x="138906" y="148828"/>
                </a:cubicBezTo>
                <a:lnTo>
                  <a:pt x="59531" y="148828"/>
                </a:lnTo>
                <a:cubicBezTo>
                  <a:pt x="54043" y="148828"/>
                  <a:pt x="49609" y="144394"/>
                  <a:pt x="49609" y="138906"/>
                </a:cubicBezTo>
                <a:lnTo>
                  <a:pt x="49609" y="133945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6"/>
          <p:cNvSpPr/>
          <p:nvPr/>
        </p:nvSpPr>
        <p:spPr>
          <a:xfrm>
            <a:off x="6769100" y="3316883"/>
            <a:ext cx="1627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Collaborative Analysis</a:t>
            </a:r>
            <a:endParaRPr lang="en-US" sz="1600" dirty="0"/>
          </a:p>
        </p:txBody>
      </p:sp>
      <p:sp>
        <p:nvSpPr>
          <p:cNvPr id="60" name="Text 57"/>
          <p:cNvSpPr/>
          <p:nvPr/>
        </p:nvSpPr>
        <p:spPr>
          <a:xfrm>
            <a:off x="6769100" y="3539133"/>
            <a:ext cx="1595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kern="0" spc="3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Workflows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6292850" y="3745508"/>
            <a:ext cx="5500688" cy="365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 collaboration features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enabling multiple analysts to work on complex cases with shared workspaces and annotation systems.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6292850" y="4170164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Text 60"/>
          <p:cNvSpPr/>
          <p:nvPr/>
        </p:nvSpPr>
        <p:spPr>
          <a:xfrm>
            <a:off x="6356350" y="4233664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Shared Workspaces</a:t>
            </a:r>
            <a:endParaRPr lang="en-US" sz="1600" dirty="0"/>
          </a:p>
        </p:txBody>
      </p:sp>
      <p:sp>
        <p:nvSpPr>
          <p:cNvPr id="64" name="Text 61"/>
          <p:cNvSpPr/>
          <p:nvPr/>
        </p:nvSpPr>
        <p:spPr>
          <a:xfrm>
            <a:off x="6356350" y="439231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Collaborative analysis</a:t>
            </a:r>
            <a:endParaRPr lang="en-US" sz="1600" dirty="0"/>
          </a:p>
        </p:txBody>
      </p:sp>
      <p:sp>
        <p:nvSpPr>
          <p:cNvPr id="65" name="Shape 62"/>
          <p:cNvSpPr/>
          <p:nvPr/>
        </p:nvSpPr>
        <p:spPr>
          <a:xfrm>
            <a:off x="9048750" y="4170164"/>
            <a:ext cx="2690813" cy="412750"/>
          </a:xfrm>
          <a:custGeom>
            <a:avLst/>
            <a:gdLst/>
            <a:ahLst/>
            <a:cxnLst/>
            <a:rect l="l" t="t" r="r" b="b"/>
            <a:pathLst>
              <a:path w="2690813" h="412750">
                <a:moveTo>
                  <a:pt x="0" y="0"/>
                </a:moveTo>
                <a:lnTo>
                  <a:pt x="2690813" y="0"/>
                </a:lnTo>
                <a:lnTo>
                  <a:pt x="2690813" y="412750"/>
                </a:lnTo>
                <a:lnTo>
                  <a:pt x="0" y="4127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3"/>
          <p:cNvSpPr/>
          <p:nvPr/>
        </p:nvSpPr>
        <p:spPr>
          <a:xfrm>
            <a:off x="9112250" y="4233664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b="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Annotation System</a:t>
            </a:r>
            <a:endParaRPr lang="en-US" sz="1600" dirty="0"/>
          </a:p>
        </p:txBody>
      </p:sp>
      <p:sp>
        <p:nvSpPr>
          <p:cNvPr id="67" name="Text 64"/>
          <p:cNvSpPr/>
          <p:nvPr/>
        </p:nvSpPr>
        <p:spPr>
          <a:xfrm>
            <a:off x="9112250" y="4392313"/>
            <a:ext cx="2611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Knowledge sharing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6165850" y="4817669"/>
            <a:ext cx="5703887" cy="1282700"/>
          </a:xfrm>
          <a:custGeom>
            <a:avLst/>
            <a:gdLst/>
            <a:ahLst/>
            <a:cxnLst/>
            <a:rect l="l" t="t" r="r" b="b"/>
            <a:pathLst>
              <a:path w="5703887" h="1282700">
                <a:moveTo>
                  <a:pt x="0" y="0"/>
                </a:moveTo>
                <a:lnTo>
                  <a:pt x="5703887" y="0"/>
                </a:lnTo>
                <a:lnTo>
                  <a:pt x="5703887" y="1282700"/>
                </a:lnTo>
                <a:lnTo>
                  <a:pt x="0" y="12827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0196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9" name="Shape 66"/>
          <p:cNvSpPr/>
          <p:nvPr/>
        </p:nvSpPr>
        <p:spPr>
          <a:xfrm>
            <a:off x="6323013" y="496689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0" name="Text 67"/>
          <p:cNvSpPr/>
          <p:nvPr/>
        </p:nvSpPr>
        <p:spPr>
          <a:xfrm>
            <a:off x="6632575" y="4951016"/>
            <a:ext cx="1587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Roadmap 2025-2027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6299200" y="5236766"/>
            <a:ext cx="5492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Quantum-resistant analysis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6299200" y="5427266"/>
            <a:ext cx="5492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Homomorphic encryption</a:t>
            </a:r>
            <a:endParaRPr lang="en-US" sz="1600" dirty="0"/>
          </a:p>
        </p:txBody>
      </p:sp>
      <p:sp>
        <p:nvSpPr>
          <p:cNvPr id="73" name="Text 70"/>
          <p:cNvSpPr/>
          <p:nvPr/>
        </p:nvSpPr>
        <p:spPr>
          <a:xfrm>
            <a:off x="6299200" y="5617766"/>
            <a:ext cx="5492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Federated learning</a:t>
            </a:r>
            <a:endParaRPr lang="en-US" sz="1600" dirty="0"/>
          </a:p>
        </p:txBody>
      </p:sp>
      <p:sp>
        <p:nvSpPr>
          <p:cNvPr id="74" name="Text 71"/>
          <p:cNvSpPr/>
          <p:nvPr/>
        </p:nvSpPr>
        <p:spPr>
          <a:xfrm>
            <a:off x="6299200" y="5808266"/>
            <a:ext cx="5492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Edge deployment</a:t>
            </a:r>
            <a:endParaRPr lang="en-US" sz="1600" dirty="0"/>
          </a:p>
        </p:txBody>
      </p:sp>
      <p:sp>
        <p:nvSpPr>
          <p:cNvPr id="75" name="Shape 72"/>
          <p:cNvSpPr/>
          <p:nvPr/>
        </p:nvSpPr>
        <p:spPr>
          <a:xfrm>
            <a:off x="323850" y="7664549"/>
            <a:ext cx="11545888" cy="965200"/>
          </a:xfrm>
          <a:custGeom>
            <a:avLst/>
            <a:gdLst/>
            <a:ahLst/>
            <a:cxnLst/>
            <a:rect l="l" t="t" r="r" b="b"/>
            <a:pathLst>
              <a:path w="11545888" h="965200">
                <a:moveTo>
                  <a:pt x="0" y="0"/>
                </a:moveTo>
                <a:lnTo>
                  <a:pt x="11545888" y="0"/>
                </a:lnTo>
                <a:lnTo>
                  <a:pt x="11545888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0196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6" name="Text 73"/>
          <p:cNvSpPr/>
          <p:nvPr/>
        </p:nvSpPr>
        <p:spPr>
          <a:xfrm>
            <a:off x="457200" y="7797904"/>
            <a:ext cx="91598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 Evolution Continues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457200" y="8083553"/>
            <a:ext cx="9128125" cy="412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0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 cyber threats evolve, Capstone Engine remains committed to providing cutting-edge binary analysis capabilities. Through AI integration, cloud scaling, and community collaboration, we enable defenders to stay ahead of emerging threats.</a:t>
            </a:r>
            <a:endParaRPr lang="en-US" sz="1600" dirty="0"/>
          </a:p>
        </p:txBody>
      </p:sp>
      <p:sp>
        <p:nvSpPr>
          <p:cNvPr id="78" name="Text 75"/>
          <p:cNvSpPr/>
          <p:nvPr/>
        </p:nvSpPr>
        <p:spPr>
          <a:xfrm>
            <a:off x="9653687" y="7924803"/>
            <a:ext cx="8334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500K+</a:t>
            </a:r>
            <a:endParaRPr lang="en-US" sz="1600" dirty="0"/>
          </a:p>
        </p:txBody>
      </p:sp>
      <p:sp>
        <p:nvSpPr>
          <p:cNvPr id="79" name="Text 76"/>
          <p:cNvSpPr/>
          <p:nvPr/>
        </p:nvSpPr>
        <p:spPr>
          <a:xfrm>
            <a:off x="9685437" y="8210553"/>
            <a:ext cx="769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Scans</a:t>
            </a:r>
            <a:endParaRPr lang="en-US" sz="1600" dirty="0"/>
          </a:p>
        </p:txBody>
      </p:sp>
      <p:sp>
        <p:nvSpPr>
          <p:cNvPr id="80" name="Text 77"/>
          <p:cNvSpPr/>
          <p:nvPr/>
        </p:nvSpPr>
        <p:spPr>
          <a:xfrm>
            <a:off x="10498932" y="7924803"/>
            <a:ext cx="6826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10K+</a:t>
            </a:r>
            <a:endParaRPr lang="en-US" sz="1600" dirty="0"/>
          </a:p>
        </p:txBody>
      </p:sp>
      <p:sp>
        <p:nvSpPr>
          <p:cNvPr id="81" name="Text 78"/>
          <p:cNvSpPr/>
          <p:nvPr/>
        </p:nvSpPr>
        <p:spPr>
          <a:xfrm>
            <a:off x="10530682" y="8210553"/>
            <a:ext cx="619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Community</a:t>
            </a:r>
            <a:endParaRPr lang="en-US" sz="1600" dirty="0"/>
          </a:p>
        </p:txBody>
      </p:sp>
      <p:sp>
        <p:nvSpPr>
          <p:cNvPr id="82" name="Text 79"/>
          <p:cNvSpPr/>
          <p:nvPr/>
        </p:nvSpPr>
        <p:spPr>
          <a:xfrm>
            <a:off x="11189196" y="7924803"/>
            <a:ext cx="6032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24/7</a:t>
            </a:r>
            <a:endParaRPr lang="en-US" sz="1600" dirty="0"/>
          </a:p>
        </p:txBody>
      </p:sp>
      <p:sp>
        <p:nvSpPr>
          <p:cNvPr id="83" name="Text 80"/>
          <p:cNvSpPr/>
          <p:nvPr/>
        </p:nvSpPr>
        <p:spPr>
          <a:xfrm>
            <a:off x="11220946" y="8210553"/>
            <a:ext cx="539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Support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708660"/>
            <a:ext cx="1914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31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Navigation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975360"/>
            <a:ext cx="2076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0010775" y="381000"/>
            <a:ext cx="20859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88C0D0">
                    <a:alpha val="2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01—08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8620" y="166878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528995" y="177546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1074420" y="166116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1234440" y="166116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Capstone Engine Overview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34440" y="196596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Lightweight, multi-platform disassembly framework for binary analysis and malware detection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56020" y="166878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6375678" y="177546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941820" y="166116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7101840" y="166116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Support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101840" y="196596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Multi-architecture capabilities for x86, x64, ARM, and ARM64 instruction sets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8620" y="291084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507325" y="301752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074420" y="290322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1234440" y="290322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Disassembly Output Format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34440" y="320802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Structured three-column output: ADDRESS, BYTES, MNEMONIC/OPERANDS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56020" y="291084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6374845" y="3017520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941820" y="290322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7101840" y="290322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Pattern Detection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01840" y="320802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 categories of malicious patterns: API calls, self-modifying code, syscalls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8620" y="4152901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508873" y="425958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74420" y="4145281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1234440" y="4145281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Highlighting System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34440" y="4450081"/>
            <a:ext cx="47815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Four-tier risk classification with color-coded background highlighting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56020" y="4152901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6373773" y="4259581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941820" y="4145281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7101840" y="4145281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101840" y="4450081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Instruction decoding algorithms, pattern matching engines, signature databases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8620" y="539496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516255" y="5501640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74420" y="538734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1234440" y="538734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Applications &amp; Use Cases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34440" y="569214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Malware analysis, reverse engineering, firmware security, automated scanning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56020" y="5394960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0" y="0"/>
                </a:moveTo>
                <a:lnTo>
                  <a:pt x="520065" y="0"/>
                </a:lnTo>
                <a:lnTo>
                  <a:pt x="520065" y="520065"/>
                </a:lnTo>
                <a:lnTo>
                  <a:pt x="0" y="52006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6371987" y="5501640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941820" y="5387340"/>
            <a:ext cx="15240" cy="1085850"/>
          </a:xfrm>
          <a:custGeom>
            <a:avLst/>
            <a:gdLst/>
            <a:ahLst/>
            <a:cxnLst/>
            <a:rect l="l" t="t" r="r" b="b"/>
            <a:pathLst>
              <a:path w="15240" h="1085850">
                <a:moveTo>
                  <a:pt x="0" y="0"/>
                </a:moveTo>
                <a:lnTo>
                  <a:pt x="15240" y="0"/>
                </a:lnTo>
                <a:lnTo>
                  <a:pt x="15240" y="1085850"/>
                </a:lnTo>
                <a:lnTo>
                  <a:pt x="0" y="108585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7101840" y="5387340"/>
            <a:ext cx="480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Development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101840" y="5692140"/>
            <a:ext cx="47815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AI-powered pattern recognition, cloud-scale analysis, enhanced architecture support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31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What is Capstone Engine?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400050" y="1333500"/>
            <a:ext cx="7553325" cy="1428750"/>
          </a:xfrm>
          <a:custGeom>
            <a:avLst/>
            <a:gdLst/>
            <a:ahLst/>
            <a:cxnLst/>
            <a:rect l="l" t="t" r="r" b="b"/>
            <a:pathLst>
              <a:path w="7553325" h="1428750">
                <a:moveTo>
                  <a:pt x="0" y="0"/>
                </a:moveTo>
                <a:lnTo>
                  <a:pt x="7553325" y="0"/>
                </a:lnTo>
                <a:lnTo>
                  <a:pt x="7553325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400050" y="1333500"/>
            <a:ext cx="38100" cy="1428750"/>
          </a:xfrm>
          <a:custGeom>
            <a:avLst/>
            <a:gdLst/>
            <a:ahLst/>
            <a:cxnLst/>
            <a:rect l="l" t="t" r="r" b="b"/>
            <a:pathLst>
              <a:path w="38100" h="1428750">
                <a:moveTo>
                  <a:pt x="0" y="0"/>
                </a:moveTo>
                <a:lnTo>
                  <a:pt x="38100" y="0"/>
                </a:lnTo>
                <a:lnTo>
                  <a:pt x="3810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71500" y="1485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704850" y="1619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0"/>
                </a:moveTo>
                <a:cubicBezTo>
                  <a:pt x="55625" y="0"/>
                  <a:pt x="47625" y="8000"/>
                  <a:pt x="47625" y="17859"/>
                </a:cubicBezTo>
                <a:lnTo>
                  <a:pt x="47625" y="95250"/>
                </a:lnTo>
                <a:cubicBezTo>
                  <a:pt x="47625" y="105110"/>
                  <a:pt x="55625" y="113109"/>
                  <a:pt x="65484" y="113109"/>
                </a:cubicBezTo>
                <a:lnTo>
                  <a:pt x="89297" y="113109"/>
                </a:lnTo>
                <a:cubicBezTo>
                  <a:pt x="99157" y="113109"/>
                  <a:pt x="107156" y="105110"/>
                  <a:pt x="107156" y="95250"/>
                </a:cubicBezTo>
                <a:lnTo>
                  <a:pt x="107156" y="71438"/>
                </a:lnTo>
                <a:lnTo>
                  <a:pt x="119063" y="71438"/>
                </a:lnTo>
                <a:cubicBezTo>
                  <a:pt x="145368" y="71438"/>
                  <a:pt x="166688" y="92757"/>
                  <a:pt x="166688" y="119063"/>
                </a:cubicBezTo>
                <a:cubicBezTo>
                  <a:pt x="166688" y="145368"/>
                  <a:pt x="145368" y="166688"/>
                  <a:pt x="119063" y="166688"/>
                </a:cubicBezTo>
                <a:lnTo>
                  <a:pt x="11906" y="166688"/>
                </a:lnTo>
                <a:cubicBezTo>
                  <a:pt x="5321" y="166688"/>
                  <a:pt x="0" y="172008"/>
                  <a:pt x="0" y="178594"/>
                </a:cubicBezTo>
                <a:cubicBezTo>
                  <a:pt x="0" y="185179"/>
                  <a:pt x="5321" y="190500"/>
                  <a:pt x="11906" y="190500"/>
                </a:cubicBezTo>
                <a:lnTo>
                  <a:pt x="178594" y="190500"/>
                </a:lnTo>
                <a:cubicBezTo>
                  <a:pt x="185179" y="190500"/>
                  <a:pt x="190500" y="185179"/>
                  <a:pt x="190500" y="178594"/>
                </a:cubicBezTo>
                <a:cubicBezTo>
                  <a:pt x="190500" y="172008"/>
                  <a:pt x="185179" y="166688"/>
                  <a:pt x="178594" y="166688"/>
                </a:cubicBezTo>
                <a:lnTo>
                  <a:pt x="172306" y="166688"/>
                </a:lnTo>
                <a:cubicBezTo>
                  <a:pt x="183617" y="154037"/>
                  <a:pt x="190500" y="137368"/>
                  <a:pt x="190500" y="119063"/>
                </a:cubicBezTo>
                <a:cubicBezTo>
                  <a:pt x="190500" y="79623"/>
                  <a:pt x="158502" y="47625"/>
                  <a:pt x="119063" y="47625"/>
                </a:cubicBezTo>
                <a:lnTo>
                  <a:pt x="107156" y="47625"/>
                </a:lnTo>
                <a:lnTo>
                  <a:pt x="107156" y="17859"/>
                </a:lnTo>
                <a:cubicBezTo>
                  <a:pt x="107156" y="8000"/>
                  <a:pt x="99157" y="0"/>
                  <a:pt x="89297" y="0"/>
                </a:cubicBezTo>
                <a:lnTo>
                  <a:pt x="65484" y="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110133" y="148828"/>
                </a:lnTo>
                <a:cubicBezTo>
                  <a:pt x="115081" y="148828"/>
                  <a:pt x="119063" y="144847"/>
                  <a:pt x="119063" y="139898"/>
                </a:cubicBezTo>
                <a:cubicBezTo>
                  <a:pt x="119063" y="134950"/>
                  <a:pt x="115081" y="130969"/>
                  <a:pt x="110133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181100" y="1485900"/>
            <a:ext cx="6734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Lightweight Multi-Platform Framework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81100" y="1866781"/>
            <a:ext cx="66960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Capstone is a powerful, lightweight disassembly framework designed to provide detailed analysis of binary code across multiple architectures and platforms. It serves as the foundation for reverse engineering, malware analysis, and vulnerability research.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84810" y="2918341"/>
            <a:ext cx="3703320" cy="1550670"/>
          </a:xfrm>
          <a:custGeom>
            <a:avLst/>
            <a:gdLst/>
            <a:ahLst/>
            <a:cxnLst/>
            <a:rect l="l" t="t" r="r" b="b"/>
            <a:pathLst>
              <a:path w="3703320" h="1550670">
                <a:moveTo>
                  <a:pt x="0" y="0"/>
                </a:moveTo>
                <a:lnTo>
                  <a:pt x="3703320" y="0"/>
                </a:lnTo>
                <a:lnTo>
                  <a:pt x="3703320" y="1550670"/>
                </a:lnTo>
                <a:lnTo>
                  <a:pt x="0" y="155067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541020" y="30745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655320" y="31888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1036320" y="3131701"/>
            <a:ext cx="122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Binary Analysis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1020" y="3569851"/>
            <a:ext cx="3467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inspection of executable code to understand functionality, identify vulnerabilities, and detect malicious patterns.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45531" y="2918341"/>
            <a:ext cx="3703320" cy="1550670"/>
          </a:xfrm>
          <a:custGeom>
            <a:avLst/>
            <a:gdLst/>
            <a:ahLst/>
            <a:cxnLst/>
            <a:rect l="l" t="t" r="r" b="b"/>
            <a:pathLst>
              <a:path w="3703320" h="1550670">
                <a:moveTo>
                  <a:pt x="0" y="0"/>
                </a:moveTo>
                <a:lnTo>
                  <a:pt x="3703320" y="0"/>
                </a:lnTo>
                <a:lnTo>
                  <a:pt x="3703320" y="1550670"/>
                </a:lnTo>
                <a:lnTo>
                  <a:pt x="0" y="155067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4401741" y="307455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4516041" y="318885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5426" y="863"/>
                </a:moveTo>
                <a:cubicBezTo>
                  <a:pt x="74176" y="298"/>
                  <a:pt x="72836" y="0"/>
                  <a:pt x="71438" y="0"/>
                </a:cubicBezTo>
                <a:cubicBezTo>
                  <a:pt x="70039" y="0"/>
                  <a:pt x="68699" y="298"/>
                  <a:pt x="67449" y="863"/>
                </a:cubicBezTo>
                <a:lnTo>
                  <a:pt x="11400" y="24646"/>
                </a:lnTo>
                <a:cubicBezTo>
                  <a:pt x="4852" y="27414"/>
                  <a:pt x="-30" y="33873"/>
                  <a:pt x="0" y="41672"/>
                </a:cubicBezTo>
                <a:cubicBezTo>
                  <a:pt x="149" y="71199"/>
                  <a:pt x="12293" y="125224"/>
                  <a:pt x="63579" y="149781"/>
                </a:cubicBezTo>
                <a:cubicBezTo>
                  <a:pt x="68550" y="152162"/>
                  <a:pt x="74325" y="152162"/>
                  <a:pt x="79296" y="149781"/>
                </a:cubicBezTo>
                <a:cubicBezTo>
                  <a:pt x="130612" y="125224"/>
                  <a:pt x="142756" y="71199"/>
                  <a:pt x="142875" y="41672"/>
                </a:cubicBezTo>
                <a:cubicBezTo>
                  <a:pt x="142905" y="33873"/>
                  <a:pt x="138023" y="27414"/>
                  <a:pt x="131475" y="24646"/>
                </a:cubicBezTo>
                <a:lnTo>
                  <a:pt x="75426" y="863"/>
                </a:lnTo>
                <a:close/>
                <a:moveTo>
                  <a:pt x="71438" y="38100"/>
                </a:moveTo>
                <a:cubicBezTo>
                  <a:pt x="75396" y="38100"/>
                  <a:pt x="78581" y="41285"/>
                  <a:pt x="78581" y="45244"/>
                </a:cubicBezTo>
                <a:cubicBezTo>
                  <a:pt x="78581" y="52060"/>
                  <a:pt x="86826" y="55483"/>
                  <a:pt x="91648" y="50661"/>
                </a:cubicBezTo>
                <a:cubicBezTo>
                  <a:pt x="94446" y="47863"/>
                  <a:pt x="98971" y="47863"/>
                  <a:pt x="101739" y="50661"/>
                </a:cubicBezTo>
                <a:cubicBezTo>
                  <a:pt x="104507" y="53459"/>
                  <a:pt x="104537" y="57983"/>
                  <a:pt x="101739" y="60752"/>
                </a:cubicBezTo>
                <a:cubicBezTo>
                  <a:pt x="96917" y="65574"/>
                  <a:pt x="100340" y="73819"/>
                  <a:pt x="107156" y="73819"/>
                </a:cubicBezTo>
                <a:cubicBezTo>
                  <a:pt x="111115" y="73819"/>
                  <a:pt x="114300" y="77004"/>
                  <a:pt x="114300" y="80962"/>
                </a:cubicBezTo>
                <a:cubicBezTo>
                  <a:pt x="114300" y="84921"/>
                  <a:pt x="111115" y="88106"/>
                  <a:pt x="107156" y="88106"/>
                </a:cubicBezTo>
                <a:cubicBezTo>
                  <a:pt x="100340" y="88106"/>
                  <a:pt x="96917" y="96351"/>
                  <a:pt x="101739" y="101173"/>
                </a:cubicBezTo>
                <a:cubicBezTo>
                  <a:pt x="104537" y="103971"/>
                  <a:pt x="104537" y="108496"/>
                  <a:pt x="101739" y="111264"/>
                </a:cubicBezTo>
                <a:cubicBezTo>
                  <a:pt x="98941" y="114032"/>
                  <a:pt x="94417" y="114062"/>
                  <a:pt x="91648" y="111264"/>
                </a:cubicBezTo>
                <a:cubicBezTo>
                  <a:pt x="86826" y="106442"/>
                  <a:pt x="78581" y="109865"/>
                  <a:pt x="78581" y="116681"/>
                </a:cubicBezTo>
                <a:cubicBezTo>
                  <a:pt x="78581" y="120640"/>
                  <a:pt x="75396" y="123825"/>
                  <a:pt x="71438" y="123825"/>
                </a:cubicBezTo>
                <a:cubicBezTo>
                  <a:pt x="67479" y="123825"/>
                  <a:pt x="64294" y="120640"/>
                  <a:pt x="64294" y="116681"/>
                </a:cubicBezTo>
                <a:cubicBezTo>
                  <a:pt x="64294" y="109865"/>
                  <a:pt x="56049" y="106442"/>
                  <a:pt x="51227" y="111264"/>
                </a:cubicBezTo>
                <a:cubicBezTo>
                  <a:pt x="48429" y="114062"/>
                  <a:pt x="43904" y="114062"/>
                  <a:pt x="41136" y="111264"/>
                </a:cubicBezTo>
                <a:cubicBezTo>
                  <a:pt x="38368" y="108466"/>
                  <a:pt x="38338" y="103942"/>
                  <a:pt x="41136" y="101173"/>
                </a:cubicBezTo>
                <a:cubicBezTo>
                  <a:pt x="45958" y="96351"/>
                  <a:pt x="42535" y="88106"/>
                  <a:pt x="35719" y="88106"/>
                </a:cubicBezTo>
                <a:cubicBezTo>
                  <a:pt x="31760" y="88106"/>
                  <a:pt x="28575" y="84921"/>
                  <a:pt x="28575" y="80962"/>
                </a:cubicBezTo>
                <a:cubicBezTo>
                  <a:pt x="28575" y="77004"/>
                  <a:pt x="31760" y="73819"/>
                  <a:pt x="35719" y="73819"/>
                </a:cubicBezTo>
                <a:cubicBezTo>
                  <a:pt x="42535" y="73819"/>
                  <a:pt x="45958" y="65574"/>
                  <a:pt x="41136" y="60752"/>
                </a:cubicBezTo>
                <a:cubicBezTo>
                  <a:pt x="38338" y="57954"/>
                  <a:pt x="38338" y="53429"/>
                  <a:pt x="41136" y="50661"/>
                </a:cubicBezTo>
                <a:cubicBezTo>
                  <a:pt x="43934" y="47893"/>
                  <a:pt x="48458" y="47863"/>
                  <a:pt x="51227" y="50661"/>
                </a:cubicBezTo>
                <a:cubicBezTo>
                  <a:pt x="56049" y="55483"/>
                  <a:pt x="64294" y="52060"/>
                  <a:pt x="64294" y="45244"/>
                </a:cubicBezTo>
                <a:cubicBezTo>
                  <a:pt x="64294" y="41285"/>
                  <a:pt x="67479" y="38100"/>
                  <a:pt x="71438" y="38100"/>
                </a:cubicBezTo>
                <a:close/>
                <a:moveTo>
                  <a:pt x="61912" y="78581"/>
                </a:moveTo>
                <a:cubicBezTo>
                  <a:pt x="65855" y="78581"/>
                  <a:pt x="69056" y="75380"/>
                  <a:pt x="69056" y="71438"/>
                </a:cubicBezTo>
                <a:cubicBezTo>
                  <a:pt x="69056" y="67495"/>
                  <a:pt x="65855" y="64294"/>
                  <a:pt x="61912" y="64294"/>
                </a:cubicBezTo>
                <a:cubicBezTo>
                  <a:pt x="57970" y="64294"/>
                  <a:pt x="54769" y="67495"/>
                  <a:pt x="54769" y="71438"/>
                </a:cubicBezTo>
                <a:cubicBezTo>
                  <a:pt x="54769" y="75380"/>
                  <a:pt x="57970" y="78581"/>
                  <a:pt x="61912" y="78581"/>
                </a:cubicBezTo>
                <a:close/>
                <a:moveTo>
                  <a:pt x="88106" y="90488"/>
                </a:moveTo>
                <a:cubicBezTo>
                  <a:pt x="88106" y="86545"/>
                  <a:pt x="84905" y="83344"/>
                  <a:pt x="80962" y="83344"/>
                </a:cubicBezTo>
                <a:cubicBezTo>
                  <a:pt x="77020" y="83344"/>
                  <a:pt x="73819" y="86545"/>
                  <a:pt x="73819" y="90488"/>
                </a:cubicBezTo>
                <a:cubicBezTo>
                  <a:pt x="73819" y="94430"/>
                  <a:pt x="77020" y="97631"/>
                  <a:pt x="80962" y="97631"/>
                </a:cubicBezTo>
                <a:cubicBezTo>
                  <a:pt x="84905" y="97631"/>
                  <a:pt x="88106" y="94430"/>
                  <a:pt x="88106" y="90488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4897041" y="3131701"/>
            <a:ext cx="1514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Detection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01741" y="3569851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suspicious API calls, encoding patterns, and evasion techniques used by malicious software.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4810" y="4629031"/>
            <a:ext cx="3703320" cy="1303020"/>
          </a:xfrm>
          <a:custGeom>
            <a:avLst/>
            <a:gdLst/>
            <a:ahLst/>
            <a:cxnLst/>
            <a:rect l="l" t="t" r="r" b="b"/>
            <a:pathLst>
              <a:path w="3703320" h="1303020">
                <a:moveTo>
                  <a:pt x="0" y="0"/>
                </a:moveTo>
                <a:lnTo>
                  <a:pt x="3703320" y="0"/>
                </a:lnTo>
                <a:lnTo>
                  <a:pt x="3703320" y="1303020"/>
                </a:lnTo>
                <a:lnTo>
                  <a:pt x="0" y="1303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541020" y="47852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636270" y="4899540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23795" y="62657"/>
                </a:moveTo>
                <a:cubicBezTo>
                  <a:pt x="127427" y="61674"/>
                  <a:pt x="131237" y="63401"/>
                  <a:pt x="132874" y="66764"/>
                </a:cubicBezTo>
                <a:lnTo>
                  <a:pt x="138410" y="77956"/>
                </a:lnTo>
                <a:cubicBezTo>
                  <a:pt x="141476" y="78373"/>
                  <a:pt x="144482" y="79206"/>
                  <a:pt x="147310" y="80367"/>
                </a:cubicBezTo>
                <a:lnTo>
                  <a:pt x="157728" y="73432"/>
                </a:lnTo>
                <a:cubicBezTo>
                  <a:pt x="160853" y="71348"/>
                  <a:pt x="164991" y="71765"/>
                  <a:pt x="167640" y="74414"/>
                </a:cubicBezTo>
                <a:lnTo>
                  <a:pt x="173355" y="80129"/>
                </a:lnTo>
                <a:cubicBezTo>
                  <a:pt x="176004" y="82778"/>
                  <a:pt x="176421" y="86945"/>
                  <a:pt x="174337" y="90041"/>
                </a:cubicBezTo>
                <a:lnTo>
                  <a:pt x="167402" y="100429"/>
                </a:lnTo>
                <a:cubicBezTo>
                  <a:pt x="167967" y="101828"/>
                  <a:pt x="168473" y="103287"/>
                  <a:pt x="168890" y="104805"/>
                </a:cubicBezTo>
                <a:cubicBezTo>
                  <a:pt x="169307" y="106323"/>
                  <a:pt x="169575" y="107811"/>
                  <a:pt x="169783" y="109329"/>
                </a:cubicBezTo>
                <a:lnTo>
                  <a:pt x="181005" y="114866"/>
                </a:lnTo>
                <a:cubicBezTo>
                  <a:pt x="184368" y="116532"/>
                  <a:pt x="186095" y="120342"/>
                  <a:pt x="185112" y="123944"/>
                </a:cubicBezTo>
                <a:lnTo>
                  <a:pt x="183029" y="131743"/>
                </a:lnTo>
                <a:cubicBezTo>
                  <a:pt x="182047" y="135344"/>
                  <a:pt x="178683" y="137785"/>
                  <a:pt x="174933" y="137547"/>
                </a:cubicBezTo>
                <a:lnTo>
                  <a:pt x="162431" y="136743"/>
                </a:lnTo>
                <a:cubicBezTo>
                  <a:pt x="160556" y="139154"/>
                  <a:pt x="158383" y="141387"/>
                  <a:pt x="155912" y="143292"/>
                </a:cubicBezTo>
                <a:lnTo>
                  <a:pt x="156716" y="155764"/>
                </a:lnTo>
                <a:cubicBezTo>
                  <a:pt x="156954" y="159514"/>
                  <a:pt x="154513" y="162907"/>
                  <a:pt x="150912" y="163860"/>
                </a:cubicBezTo>
                <a:lnTo>
                  <a:pt x="143113" y="165943"/>
                </a:lnTo>
                <a:cubicBezTo>
                  <a:pt x="139482" y="166926"/>
                  <a:pt x="135701" y="165199"/>
                  <a:pt x="134035" y="161836"/>
                </a:cubicBezTo>
                <a:lnTo>
                  <a:pt x="128498" y="150644"/>
                </a:lnTo>
                <a:cubicBezTo>
                  <a:pt x="125432" y="150227"/>
                  <a:pt x="122426" y="149394"/>
                  <a:pt x="119598" y="148233"/>
                </a:cubicBezTo>
                <a:lnTo>
                  <a:pt x="109180" y="155168"/>
                </a:lnTo>
                <a:cubicBezTo>
                  <a:pt x="106055" y="157252"/>
                  <a:pt x="101918" y="156835"/>
                  <a:pt x="99268" y="154186"/>
                </a:cubicBezTo>
                <a:lnTo>
                  <a:pt x="93553" y="148471"/>
                </a:lnTo>
                <a:cubicBezTo>
                  <a:pt x="90904" y="145822"/>
                  <a:pt x="90488" y="141684"/>
                  <a:pt x="92571" y="138559"/>
                </a:cubicBezTo>
                <a:lnTo>
                  <a:pt x="99506" y="128141"/>
                </a:lnTo>
                <a:cubicBezTo>
                  <a:pt x="98941" y="126742"/>
                  <a:pt x="98435" y="125284"/>
                  <a:pt x="98018" y="123765"/>
                </a:cubicBezTo>
                <a:cubicBezTo>
                  <a:pt x="97601" y="122247"/>
                  <a:pt x="97334" y="120729"/>
                  <a:pt x="97125" y="119241"/>
                </a:cubicBezTo>
                <a:lnTo>
                  <a:pt x="85904" y="113705"/>
                </a:lnTo>
                <a:cubicBezTo>
                  <a:pt x="82540" y="112038"/>
                  <a:pt x="80843" y="108228"/>
                  <a:pt x="81796" y="104626"/>
                </a:cubicBezTo>
                <a:lnTo>
                  <a:pt x="83880" y="96828"/>
                </a:lnTo>
                <a:cubicBezTo>
                  <a:pt x="84862" y="93226"/>
                  <a:pt x="88225" y="90785"/>
                  <a:pt x="91976" y="91023"/>
                </a:cubicBezTo>
                <a:lnTo>
                  <a:pt x="104448" y="91827"/>
                </a:lnTo>
                <a:cubicBezTo>
                  <a:pt x="106323" y="89416"/>
                  <a:pt x="108496" y="87184"/>
                  <a:pt x="110966" y="85279"/>
                </a:cubicBezTo>
                <a:lnTo>
                  <a:pt x="110163" y="72836"/>
                </a:lnTo>
                <a:cubicBezTo>
                  <a:pt x="109924" y="69086"/>
                  <a:pt x="112365" y="65693"/>
                  <a:pt x="115967" y="64740"/>
                </a:cubicBezTo>
                <a:lnTo>
                  <a:pt x="123765" y="62657"/>
                </a:lnTo>
                <a:close/>
                <a:moveTo>
                  <a:pt x="133469" y="101203"/>
                </a:moveTo>
                <a:cubicBezTo>
                  <a:pt x="126241" y="101211"/>
                  <a:pt x="120379" y="107087"/>
                  <a:pt x="120387" y="114315"/>
                </a:cubicBezTo>
                <a:cubicBezTo>
                  <a:pt x="120395" y="121543"/>
                  <a:pt x="126270" y="127405"/>
                  <a:pt x="133499" y="127397"/>
                </a:cubicBezTo>
                <a:cubicBezTo>
                  <a:pt x="140727" y="127389"/>
                  <a:pt x="146589" y="121513"/>
                  <a:pt x="146581" y="114285"/>
                </a:cubicBezTo>
                <a:cubicBezTo>
                  <a:pt x="146573" y="107057"/>
                  <a:pt x="140697" y="101195"/>
                  <a:pt x="133469" y="101203"/>
                </a:cubicBezTo>
                <a:close/>
                <a:moveTo>
                  <a:pt x="66943" y="-13543"/>
                </a:moveTo>
                <a:lnTo>
                  <a:pt x="74741" y="-11460"/>
                </a:lnTo>
                <a:cubicBezTo>
                  <a:pt x="78343" y="-10477"/>
                  <a:pt x="80784" y="-7084"/>
                  <a:pt x="80546" y="-3364"/>
                </a:cubicBezTo>
                <a:lnTo>
                  <a:pt x="79742" y="9079"/>
                </a:lnTo>
                <a:cubicBezTo>
                  <a:pt x="82213" y="10984"/>
                  <a:pt x="84386" y="13186"/>
                  <a:pt x="86261" y="15627"/>
                </a:cubicBezTo>
                <a:lnTo>
                  <a:pt x="98762" y="14823"/>
                </a:lnTo>
                <a:cubicBezTo>
                  <a:pt x="102483" y="14585"/>
                  <a:pt x="105876" y="17026"/>
                  <a:pt x="106859" y="20628"/>
                </a:cubicBezTo>
                <a:lnTo>
                  <a:pt x="108942" y="28426"/>
                </a:lnTo>
                <a:cubicBezTo>
                  <a:pt x="109895" y="32028"/>
                  <a:pt x="108198" y="35838"/>
                  <a:pt x="104835" y="37505"/>
                </a:cubicBezTo>
                <a:lnTo>
                  <a:pt x="93613" y="43041"/>
                </a:lnTo>
                <a:cubicBezTo>
                  <a:pt x="93405" y="44559"/>
                  <a:pt x="93107" y="46077"/>
                  <a:pt x="92720" y="47565"/>
                </a:cubicBezTo>
                <a:cubicBezTo>
                  <a:pt x="92333" y="49054"/>
                  <a:pt x="91797" y="50542"/>
                  <a:pt x="91232" y="51941"/>
                </a:cubicBezTo>
                <a:lnTo>
                  <a:pt x="98167" y="62359"/>
                </a:lnTo>
                <a:cubicBezTo>
                  <a:pt x="100251" y="65484"/>
                  <a:pt x="99834" y="69622"/>
                  <a:pt x="97185" y="72271"/>
                </a:cubicBezTo>
                <a:lnTo>
                  <a:pt x="91470" y="77986"/>
                </a:lnTo>
                <a:cubicBezTo>
                  <a:pt x="88821" y="80635"/>
                  <a:pt x="84683" y="81052"/>
                  <a:pt x="81558" y="78968"/>
                </a:cubicBezTo>
                <a:lnTo>
                  <a:pt x="71140" y="72033"/>
                </a:lnTo>
                <a:cubicBezTo>
                  <a:pt x="68312" y="73194"/>
                  <a:pt x="65306" y="74027"/>
                  <a:pt x="62240" y="74444"/>
                </a:cubicBezTo>
                <a:lnTo>
                  <a:pt x="56704" y="85636"/>
                </a:lnTo>
                <a:cubicBezTo>
                  <a:pt x="55037" y="88999"/>
                  <a:pt x="51227" y="90696"/>
                  <a:pt x="47625" y="89743"/>
                </a:cubicBezTo>
                <a:lnTo>
                  <a:pt x="39826" y="87660"/>
                </a:lnTo>
                <a:cubicBezTo>
                  <a:pt x="36195" y="86678"/>
                  <a:pt x="33784" y="83284"/>
                  <a:pt x="34022" y="79564"/>
                </a:cubicBezTo>
                <a:lnTo>
                  <a:pt x="34826" y="67092"/>
                </a:lnTo>
                <a:cubicBezTo>
                  <a:pt x="32355" y="65187"/>
                  <a:pt x="30182" y="62984"/>
                  <a:pt x="28307" y="60543"/>
                </a:cubicBezTo>
                <a:lnTo>
                  <a:pt x="15806" y="61347"/>
                </a:lnTo>
                <a:cubicBezTo>
                  <a:pt x="12085" y="61585"/>
                  <a:pt x="8692" y="59144"/>
                  <a:pt x="7709" y="55543"/>
                </a:cubicBezTo>
                <a:lnTo>
                  <a:pt x="5626" y="47744"/>
                </a:lnTo>
                <a:cubicBezTo>
                  <a:pt x="4673" y="44142"/>
                  <a:pt x="6370" y="40332"/>
                  <a:pt x="9733" y="38666"/>
                </a:cubicBezTo>
                <a:lnTo>
                  <a:pt x="20955" y="33129"/>
                </a:lnTo>
                <a:cubicBezTo>
                  <a:pt x="21163" y="31611"/>
                  <a:pt x="21461" y="30123"/>
                  <a:pt x="21848" y="28605"/>
                </a:cubicBezTo>
                <a:cubicBezTo>
                  <a:pt x="22265" y="27087"/>
                  <a:pt x="22741" y="25628"/>
                  <a:pt x="23336" y="24229"/>
                </a:cubicBezTo>
                <a:lnTo>
                  <a:pt x="16401" y="13841"/>
                </a:lnTo>
                <a:cubicBezTo>
                  <a:pt x="14317" y="10716"/>
                  <a:pt x="14734" y="6578"/>
                  <a:pt x="17383" y="3929"/>
                </a:cubicBezTo>
                <a:lnTo>
                  <a:pt x="23098" y="-1786"/>
                </a:lnTo>
                <a:cubicBezTo>
                  <a:pt x="25747" y="-4435"/>
                  <a:pt x="29885" y="-4852"/>
                  <a:pt x="33010" y="-2768"/>
                </a:cubicBezTo>
                <a:lnTo>
                  <a:pt x="43428" y="4167"/>
                </a:lnTo>
                <a:cubicBezTo>
                  <a:pt x="46256" y="3006"/>
                  <a:pt x="49262" y="2173"/>
                  <a:pt x="52328" y="1756"/>
                </a:cubicBezTo>
                <a:lnTo>
                  <a:pt x="57864" y="-9436"/>
                </a:lnTo>
                <a:cubicBezTo>
                  <a:pt x="59531" y="-12799"/>
                  <a:pt x="63311" y="-14496"/>
                  <a:pt x="66943" y="-13543"/>
                </a:cubicBezTo>
                <a:close/>
                <a:moveTo>
                  <a:pt x="57269" y="25003"/>
                </a:moveTo>
                <a:cubicBezTo>
                  <a:pt x="50041" y="25003"/>
                  <a:pt x="44172" y="30872"/>
                  <a:pt x="44172" y="38100"/>
                </a:cubicBezTo>
                <a:cubicBezTo>
                  <a:pt x="44172" y="45328"/>
                  <a:pt x="50041" y="51197"/>
                  <a:pt x="57269" y="51197"/>
                </a:cubicBezTo>
                <a:cubicBezTo>
                  <a:pt x="64497" y="51197"/>
                  <a:pt x="70366" y="45328"/>
                  <a:pt x="70366" y="38100"/>
                </a:cubicBezTo>
                <a:cubicBezTo>
                  <a:pt x="70366" y="30872"/>
                  <a:pt x="64497" y="25003"/>
                  <a:pt x="57269" y="25003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1036320" y="4842390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Reverse Engineering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41020" y="528054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Deconstruct compiled software to understand algorithms, protocols, and internal structures.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45531" y="4629031"/>
            <a:ext cx="3703320" cy="1303020"/>
          </a:xfrm>
          <a:custGeom>
            <a:avLst/>
            <a:gdLst/>
            <a:ahLst/>
            <a:cxnLst/>
            <a:rect l="l" t="t" r="r" b="b"/>
            <a:pathLst>
              <a:path w="3703320" h="1303020">
                <a:moveTo>
                  <a:pt x="0" y="0"/>
                </a:moveTo>
                <a:lnTo>
                  <a:pt x="3703320" y="0"/>
                </a:lnTo>
                <a:lnTo>
                  <a:pt x="3703320" y="1303020"/>
                </a:lnTo>
                <a:lnTo>
                  <a:pt x="0" y="13030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4401741" y="478524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4506516" y="489954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57150" y="28575"/>
                </a:moveTo>
                <a:cubicBezTo>
                  <a:pt x="57150" y="12799"/>
                  <a:pt x="69949" y="0"/>
                  <a:pt x="85725" y="0"/>
                </a:cubicBezTo>
                <a:cubicBezTo>
                  <a:pt x="101501" y="0"/>
                  <a:pt x="114300" y="12799"/>
                  <a:pt x="114300" y="28575"/>
                </a:cubicBezTo>
                <a:lnTo>
                  <a:pt x="114300" y="29647"/>
                </a:lnTo>
                <a:cubicBezTo>
                  <a:pt x="114300" y="34320"/>
                  <a:pt x="110520" y="38100"/>
                  <a:pt x="105847" y="38100"/>
                </a:cubicBezTo>
                <a:lnTo>
                  <a:pt x="65633" y="38100"/>
                </a:lnTo>
                <a:cubicBezTo>
                  <a:pt x="60960" y="38100"/>
                  <a:pt x="57180" y="34320"/>
                  <a:pt x="57180" y="29647"/>
                </a:cubicBezTo>
                <a:lnTo>
                  <a:pt x="57180" y="28575"/>
                </a:lnTo>
                <a:close/>
                <a:moveTo>
                  <a:pt x="160020" y="32385"/>
                </a:moveTo>
                <a:cubicBezTo>
                  <a:pt x="163175" y="36582"/>
                  <a:pt x="162312" y="42565"/>
                  <a:pt x="158115" y="45720"/>
                </a:cubicBezTo>
                <a:lnTo>
                  <a:pt x="129004" y="67538"/>
                </a:lnTo>
                <a:cubicBezTo>
                  <a:pt x="130582" y="70187"/>
                  <a:pt x="131772" y="73104"/>
                  <a:pt x="132517" y="76200"/>
                </a:cubicBezTo>
                <a:lnTo>
                  <a:pt x="161925" y="76200"/>
                </a:lnTo>
                <a:cubicBezTo>
                  <a:pt x="167194" y="76200"/>
                  <a:pt x="171450" y="80456"/>
                  <a:pt x="171450" y="85725"/>
                </a:cubicBezTo>
                <a:cubicBezTo>
                  <a:pt x="171450" y="90994"/>
                  <a:pt x="167194" y="95250"/>
                  <a:pt x="161925" y="95250"/>
                </a:cubicBezTo>
                <a:lnTo>
                  <a:pt x="133350" y="95250"/>
                </a:lnTo>
                <a:lnTo>
                  <a:pt x="133350" y="104775"/>
                </a:lnTo>
                <a:cubicBezTo>
                  <a:pt x="133350" y="105549"/>
                  <a:pt x="133320" y="106353"/>
                  <a:pt x="133290" y="107126"/>
                </a:cubicBezTo>
                <a:lnTo>
                  <a:pt x="158115" y="125730"/>
                </a:lnTo>
                <a:cubicBezTo>
                  <a:pt x="162312" y="128885"/>
                  <a:pt x="163175" y="134868"/>
                  <a:pt x="160020" y="139065"/>
                </a:cubicBezTo>
                <a:cubicBezTo>
                  <a:pt x="156865" y="143262"/>
                  <a:pt x="150882" y="144125"/>
                  <a:pt x="146685" y="140970"/>
                </a:cubicBezTo>
                <a:lnTo>
                  <a:pt x="127903" y="126891"/>
                </a:lnTo>
                <a:cubicBezTo>
                  <a:pt x="120997" y="140047"/>
                  <a:pt x="108109" y="149572"/>
                  <a:pt x="92869" y="151864"/>
                </a:cubicBezTo>
                <a:lnTo>
                  <a:pt x="92869" y="83344"/>
                </a:lnTo>
                <a:cubicBezTo>
                  <a:pt x="92869" y="79385"/>
                  <a:pt x="89684" y="76200"/>
                  <a:pt x="85725" y="76200"/>
                </a:cubicBezTo>
                <a:cubicBezTo>
                  <a:pt x="81766" y="76200"/>
                  <a:pt x="78581" y="79385"/>
                  <a:pt x="78581" y="83344"/>
                </a:cubicBezTo>
                <a:lnTo>
                  <a:pt x="78581" y="151864"/>
                </a:lnTo>
                <a:cubicBezTo>
                  <a:pt x="63341" y="149572"/>
                  <a:pt x="50453" y="140047"/>
                  <a:pt x="43547" y="126891"/>
                </a:cubicBezTo>
                <a:lnTo>
                  <a:pt x="24765" y="140970"/>
                </a:lnTo>
                <a:cubicBezTo>
                  <a:pt x="20568" y="144125"/>
                  <a:pt x="14585" y="143262"/>
                  <a:pt x="11430" y="139065"/>
                </a:cubicBezTo>
                <a:cubicBezTo>
                  <a:pt x="8275" y="134868"/>
                  <a:pt x="9138" y="128885"/>
                  <a:pt x="13335" y="125730"/>
                </a:cubicBezTo>
                <a:lnTo>
                  <a:pt x="38160" y="107126"/>
                </a:lnTo>
                <a:cubicBezTo>
                  <a:pt x="38130" y="106353"/>
                  <a:pt x="38100" y="105579"/>
                  <a:pt x="38100" y="104775"/>
                </a:cubicBezTo>
                <a:lnTo>
                  <a:pt x="38100" y="95250"/>
                </a:lnTo>
                <a:lnTo>
                  <a:pt x="9525" y="95250"/>
                </a:lnTo>
                <a:cubicBezTo>
                  <a:pt x="4256" y="95250"/>
                  <a:pt x="0" y="90994"/>
                  <a:pt x="0" y="85725"/>
                </a:cubicBezTo>
                <a:cubicBezTo>
                  <a:pt x="0" y="80456"/>
                  <a:pt x="4256" y="76200"/>
                  <a:pt x="9525" y="76200"/>
                </a:cubicBezTo>
                <a:lnTo>
                  <a:pt x="38933" y="76200"/>
                </a:lnTo>
                <a:cubicBezTo>
                  <a:pt x="39678" y="73104"/>
                  <a:pt x="40868" y="70187"/>
                  <a:pt x="42446" y="67538"/>
                </a:cubicBezTo>
                <a:lnTo>
                  <a:pt x="13335" y="45720"/>
                </a:lnTo>
                <a:cubicBezTo>
                  <a:pt x="9138" y="42565"/>
                  <a:pt x="8275" y="36582"/>
                  <a:pt x="11430" y="32385"/>
                </a:cubicBezTo>
                <a:cubicBezTo>
                  <a:pt x="14585" y="28188"/>
                  <a:pt x="20568" y="27325"/>
                  <a:pt x="24765" y="30480"/>
                </a:cubicBezTo>
                <a:lnTo>
                  <a:pt x="57150" y="54769"/>
                </a:lnTo>
                <a:cubicBezTo>
                  <a:pt x="60811" y="53251"/>
                  <a:pt x="64830" y="52388"/>
                  <a:pt x="69056" y="52388"/>
                </a:cubicBezTo>
                <a:lnTo>
                  <a:pt x="102394" y="52388"/>
                </a:lnTo>
                <a:cubicBezTo>
                  <a:pt x="106620" y="52388"/>
                  <a:pt x="110639" y="53221"/>
                  <a:pt x="114300" y="54769"/>
                </a:cubicBezTo>
                <a:lnTo>
                  <a:pt x="146685" y="30480"/>
                </a:lnTo>
                <a:cubicBezTo>
                  <a:pt x="150882" y="27325"/>
                  <a:pt x="156865" y="28188"/>
                  <a:pt x="160020" y="32385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4897041" y="4842390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Vulnerability Research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01741" y="5280540"/>
            <a:ext cx="3467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Discover security flaws and potential exploit vectors in compiled applications and firmware.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106371" y="1337310"/>
            <a:ext cx="3703320" cy="3922395"/>
          </a:xfrm>
          <a:custGeom>
            <a:avLst/>
            <a:gdLst/>
            <a:ahLst/>
            <a:cxnLst/>
            <a:rect l="l" t="t" r="r" b="b"/>
            <a:pathLst>
              <a:path w="3703320" h="3922395">
                <a:moveTo>
                  <a:pt x="0" y="0"/>
                </a:moveTo>
                <a:lnTo>
                  <a:pt x="3703320" y="0"/>
                </a:lnTo>
                <a:lnTo>
                  <a:pt x="3703320" y="3922395"/>
                </a:lnTo>
                <a:lnTo>
                  <a:pt x="0" y="3922395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8262581" y="1493520"/>
            <a:ext cx="3486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7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Features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81631" y="19507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8567381" y="1912620"/>
            <a:ext cx="1885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Multi-Architecture Support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567381" y="2141220"/>
            <a:ext cx="1876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x86, x64, ARM, ARM64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81631" y="24841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8567381" y="2446020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Detailed Instruction Info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567381" y="267462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Operands, mnemonics, addressing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81631" y="30175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8567381" y="2979420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Extensible Architecture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67381" y="3208020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Plugin system for custom analysis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281631" y="35509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8567381" y="3512820"/>
            <a:ext cx="1962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Processing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567381" y="3741420"/>
            <a:ext cx="1952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analysis with low latency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81631" y="40843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8567381" y="4046220"/>
            <a:ext cx="1666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567381" y="4274820"/>
            <a:ext cx="1657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threat detection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106371" y="5422584"/>
            <a:ext cx="3703320" cy="1055370"/>
          </a:xfrm>
          <a:custGeom>
            <a:avLst/>
            <a:gdLst/>
            <a:ahLst/>
            <a:cxnLst/>
            <a:rect l="l" t="t" r="r" b="b"/>
            <a:pathLst>
              <a:path w="3703320" h="1055370">
                <a:moveTo>
                  <a:pt x="0" y="0"/>
                </a:moveTo>
                <a:lnTo>
                  <a:pt x="3703320" y="0"/>
                </a:lnTo>
                <a:lnTo>
                  <a:pt x="3703320" y="1055370"/>
                </a:lnTo>
                <a:lnTo>
                  <a:pt x="0" y="105537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8281631" y="561689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66675" y="47625"/>
                </a:moveTo>
                <a:cubicBezTo>
                  <a:pt x="66675" y="42368"/>
                  <a:pt x="70943" y="38100"/>
                  <a:pt x="76200" y="38100"/>
                </a:cubicBezTo>
                <a:cubicBezTo>
                  <a:pt x="81457" y="38100"/>
                  <a:pt x="85725" y="42368"/>
                  <a:pt x="85725" y="47625"/>
                </a:cubicBezTo>
                <a:cubicBezTo>
                  <a:pt x="85725" y="52882"/>
                  <a:pt x="81457" y="57150"/>
                  <a:pt x="76200" y="57150"/>
                </a:cubicBezTo>
                <a:cubicBezTo>
                  <a:pt x="70943" y="57150"/>
                  <a:pt x="66675" y="52882"/>
                  <a:pt x="66675" y="47625"/>
                </a:cubicBezTo>
                <a:close/>
                <a:moveTo>
                  <a:pt x="64294" y="66675"/>
                </a:moveTo>
                <a:lnTo>
                  <a:pt x="78581" y="66675"/>
                </a:lnTo>
                <a:cubicBezTo>
                  <a:pt x="82540" y="66675"/>
                  <a:pt x="85725" y="69860"/>
                  <a:pt x="85725" y="73819"/>
                </a:cubicBezTo>
                <a:lnTo>
                  <a:pt x="85725" y="100013"/>
                </a:lnTo>
                <a:lnTo>
                  <a:pt x="88106" y="100013"/>
                </a:lnTo>
                <a:cubicBezTo>
                  <a:pt x="92065" y="100013"/>
                  <a:pt x="95250" y="103197"/>
                  <a:pt x="95250" y="107156"/>
                </a:cubicBezTo>
                <a:cubicBezTo>
                  <a:pt x="95250" y="111115"/>
                  <a:pt x="92065" y="114300"/>
                  <a:pt x="88106" y="114300"/>
                </a:cubicBezTo>
                <a:lnTo>
                  <a:pt x="64294" y="114300"/>
                </a:lnTo>
                <a:cubicBezTo>
                  <a:pt x="60335" y="114300"/>
                  <a:pt x="57150" y="111115"/>
                  <a:pt x="57150" y="107156"/>
                </a:cubicBezTo>
                <a:cubicBezTo>
                  <a:pt x="57150" y="103197"/>
                  <a:pt x="60335" y="100013"/>
                  <a:pt x="64294" y="100013"/>
                </a:cubicBezTo>
                <a:lnTo>
                  <a:pt x="71438" y="100013"/>
                </a:lnTo>
                <a:lnTo>
                  <a:pt x="71438" y="80962"/>
                </a:lnTo>
                <a:lnTo>
                  <a:pt x="64294" y="80962"/>
                </a:lnTo>
                <a:cubicBezTo>
                  <a:pt x="60335" y="80962"/>
                  <a:pt x="57150" y="77778"/>
                  <a:pt x="57150" y="73819"/>
                </a:cubicBezTo>
                <a:cubicBezTo>
                  <a:pt x="57150" y="69860"/>
                  <a:pt x="60335" y="66675"/>
                  <a:pt x="64294" y="66675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8567381" y="5578792"/>
            <a:ext cx="942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Open Source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262581" y="5883592"/>
            <a:ext cx="34575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Actively maintained open-source project with extensive community contributions and commercial support.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9116" y="359116"/>
            <a:ext cx="11536613" cy="179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0" kern="0" spc="297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9116" y="610498"/>
            <a:ext cx="11689237" cy="4309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9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Supported Architectures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9116" y="1113261"/>
            <a:ext cx="115455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Multi-architecture support for comprehensive binary analysis across diverse instruction sets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116" y="1436465"/>
            <a:ext cx="1149172" cy="35912"/>
          </a:xfrm>
          <a:custGeom>
            <a:avLst/>
            <a:gdLst/>
            <a:ahLst/>
            <a:cxnLst/>
            <a:rect l="l" t="t" r="r" b="b"/>
            <a:pathLst>
              <a:path w="1149172" h="35912">
                <a:moveTo>
                  <a:pt x="0" y="0"/>
                </a:moveTo>
                <a:lnTo>
                  <a:pt x="1149172" y="0"/>
                </a:lnTo>
                <a:lnTo>
                  <a:pt x="1149172" y="35912"/>
                </a:lnTo>
                <a:lnTo>
                  <a:pt x="0" y="35912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7072" y="1616024"/>
            <a:ext cx="5647105" cy="2190610"/>
          </a:xfrm>
          <a:custGeom>
            <a:avLst/>
            <a:gdLst/>
            <a:ahLst/>
            <a:cxnLst/>
            <a:rect l="l" t="t" r="r" b="b"/>
            <a:pathLst>
              <a:path w="5647105" h="2190610">
                <a:moveTo>
                  <a:pt x="0" y="0"/>
                </a:moveTo>
                <a:lnTo>
                  <a:pt x="5647105" y="0"/>
                </a:lnTo>
                <a:lnTo>
                  <a:pt x="5647105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77072" y="1616024"/>
            <a:ext cx="35912" cy="2190610"/>
          </a:xfrm>
          <a:custGeom>
            <a:avLst/>
            <a:gdLst/>
            <a:ahLst/>
            <a:cxnLst/>
            <a:rect l="l" t="t" r="r" b="b"/>
            <a:pathLst>
              <a:path w="35912" h="2190610">
                <a:moveTo>
                  <a:pt x="0" y="0"/>
                </a:moveTo>
                <a:lnTo>
                  <a:pt x="35912" y="0"/>
                </a:lnTo>
                <a:lnTo>
                  <a:pt x="35912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38675" y="1759670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0" y="0"/>
                </a:moveTo>
                <a:lnTo>
                  <a:pt x="502763" y="0"/>
                </a:lnTo>
                <a:lnTo>
                  <a:pt x="502763" y="502763"/>
                </a:lnTo>
                <a:lnTo>
                  <a:pt x="0" y="50276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682321" y="1903317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74068" y="10100"/>
                </a:moveTo>
                <a:cubicBezTo>
                  <a:pt x="74068" y="4503"/>
                  <a:pt x="69565" y="0"/>
                  <a:pt x="63968" y="0"/>
                </a:cubicBezTo>
                <a:cubicBezTo>
                  <a:pt x="58370" y="0"/>
                  <a:pt x="53867" y="4503"/>
                  <a:pt x="53867" y="10100"/>
                </a:cubicBezTo>
                <a:lnTo>
                  <a:pt x="53867" y="26934"/>
                </a:lnTo>
                <a:cubicBezTo>
                  <a:pt x="39012" y="26934"/>
                  <a:pt x="26934" y="39012"/>
                  <a:pt x="26934" y="53867"/>
                </a:cubicBezTo>
                <a:lnTo>
                  <a:pt x="10100" y="53867"/>
                </a:lnTo>
                <a:cubicBezTo>
                  <a:pt x="4503" y="53867"/>
                  <a:pt x="0" y="58370"/>
                  <a:pt x="0" y="63968"/>
                </a:cubicBezTo>
                <a:cubicBezTo>
                  <a:pt x="0" y="69565"/>
                  <a:pt x="4503" y="74068"/>
                  <a:pt x="10100" y="74068"/>
                </a:cubicBezTo>
                <a:lnTo>
                  <a:pt x="26934" y="74068"/>
                </a:lnTo>
                <a:lnTo>
                  <a:pt x="26934" y="97635"/>
                </a:lnTo>
                <a:lnTo>
                  <a:pt x="10100" y="97635"/>
                </a:lnTo>
                <a:cubicBezTo>
                  <a:pt x="4503" y="97635"/>
                  <a:pt x="0" y="102138"/>
                  <a:pt x="0" y="107735"/>
                </a:cubicBezTo>
                <a:cubicBezTo>
                  <a:pt x="0" y="113332"/>
                  <a:pt x="4503" y="117835"/>
                  <a:pt x="10100" y="117835"/>
                </a:cubicBezTo>
                <a:lnTo>
                  <a:pt x="26934" y="117835"/>
                </a:lnTo>
                <a:lnTo>
                  <a:pt x="26934" y="141402"/>
                </a:lnTo>
                <a:lnTo>
                  <a:pt x="10100" y="141402"/>
                </a:lnTo>
                <a:cubicBezTo>
                  <a:pt x="4503" y="141402"/>
                  <a:pt x="0" y="145905"/>
                  <a:pt x="0" y="151502"/>
                </a:cubicBezTo>
                <a:cubicBezTo>
                  <a:pt x="0" y="157099"/>
                  <a:pt x="4503" y="161602"/>
                  <a:pt x="10100" y="161602"/>
                </a:cubicBezTo>
                <a:lnTo>
                  <a:pt x="26934" y="161602"/>
                </a:lnTo>
                <a:cubicBezTo>
                  <a:pt x="26934" y="176458"/>
                  <a:pt x="39012" y="188536"/>
                  <a:pt x="53867" y="188536"/>
                </a:cubicBezTo>
                <a:lnTo>
                  <a:pt x="53867" y="205370"/>
                </a:lnTo>
                <a:cubicBezTo>
                  <a:pt x="53867" y="210967"/>
                  <a:pt x="58370" y="215470"/>
                  <a:pt x="63968" y="215470"/>
                </a:cubicBezTo>
                <a:cubicBezTo>
                  <a:pt x="69565" y="215470"/>
                  <a:pt x="74068" y="210967"/>
                  <a:pt x="74068" y="205370"/>
                </a:cubicBezTo>
                <a:lnTo>
                  <a:pt x="74068" y="188536"/>
                </a:lnTo>
                <a:lnTo>
                  <a:pt x="97635" y="188536"/>
                </a:lnTo>
                <a:lnTo>
                  <a:pt x="97635" y="205370"/>
                </a:lnTo>
                <a:cubicBezTo>
                  <a:pt x="97635" y="210967"/>
                  <a:pt x="102138" y="215470"/>
                  <a:pt x="107735" y="215470"/>
                </a:cubicBezTo>
                <a:cubicBezTo>
                  <a:pt x="113332" y="215470"/>
                  <a:pt x="117835" y="210967"/>
                  <a:pt x="117835" y="205370"/>
                </a:cubicBezTo>
                <a:lnTo>
                  <a:pt x="117835" y="188536"/>
                </a:lnTo>
                <a:lnTo>
                  <a:pt x="141402" y="188536"/>
                </a:lnTo>
                <a:lnTo>
                  <a:pt x="141402" y="205370"/>
                </a:lnTo>
                <a:cubicBezTo>
                  <a:pt x="141402" y="210967"/>
                  <a:pt x="145905" y="215470"/>
                  <a:pt x="151502" y="215470"/>
                </a:cubicBezTo>
                <a:cubicBezTo>
                  <a:pt x="157099" y="215470"/>
                  <a:pt x="161602" y="210967"/>
                  <a:pt x="161602" y="205370"/>
                </a:cubicBezTo>
                <a:lnTo>
                  <a:pt x="161602" y="188536"/>
                </a:lnTo>
                <a:cubicBezTo>
                  <a:pt x="176458" y="188536"/>
                  <a:pt x="188536" y="176458"/>
                  <a:pt x="188536" y="161602"/>
                </a:cubicBezTo>
                <a:lnTo>
                  <a:pt x="205370" y="161602"/>
                </a:lnTo>
                <a:cubicBezTo>
                  <a:pt x="210967" y="161602"/>
                  <a:pt x="215470" y="157099"/>
                  <a:pt x="215470" y="151502"/>
                </a:cubicBezTo>
                <a:cubicBezTo>
                  <a:pt x="215470" y="145905"/>
                  <a:pt x="210967" y="141402"/>
                  <a:pt x="205370" y="141402"/>
                </a:cubicBezTo>
                <a:lnTo>
                  <a:pt x="188536" y="141402"/>
                </a:lnTo>
                <a:lnTo>
                  <a:pt x="188536" y="117835"/>
                </a:lnTo>
                <a:lnTo>
                  <a:pt x="205370" y="117835"/>
                </a:lnTo>
                <a:cubicBezTo>
                  <a:pt x="210967" y="117835"/>
                  <a:pt x="215470" y="113332"/>
                  <a:pt x="215470" y="107735"/>
                </a:cubicBezTo>
                <a:cubicBezTo>
                  <a:pt x="215470" y="102138"/>
                  <a:pt x="210967" y="97635"/>
                  <a:pt x="205370" y="97635"/>
                </a:cubicBezTo>
                <a:lnTo>
                  <a:pt x="188536" y="97635"/>
                </a:lnTo>
                <a:lnTo>
                  <a:pt x="188536" y="74068"/>
                </a:lnTo>
                <a:lnTo>
                  <a:pt x="205370" y="74068"/>
                </a:lnTo>
                <a:cubicBezTo>
                  <a:pt x="210967" y="74068"/>
                  <a:pt x="215470" y="69565"/>
                  <a:pt x="215470" y="63968"/>
                </a:cubicBezTo>
                <a:cubicBezTo>
                  <a:pt x="215470" y="58370"/>
                  <a:pt x="210967" y="53867"/>
                  <a:pt x="205370" y="53867"/>
                </a:cubicBezTo>
                <a:lnTo>
                  <a:pt x="188536" y="53867"/>
                </a:lnTo>
                <a:cubicBezTo>
                  <a:pt x="188536" y="39012"/>
                  <a:pt x="176458" y="26934"/>
                  <a:pt x="161602" y="26934"/>
                </a:cubicBezTo>
                <a:lnTo>
                  <a:pt x="161602" y="10100"/>
                </a:lnTo>
                <a:cubicBezTo>
                  <a:pt x="161602" y="4503"/>
                  <a:pt x="157099" y="0"/>
                  <a:pt x="151502" y="0"/>
                </a:cubicBezTo>
                <a:cubicBezTo>
                  <a:pt x="145905" y="0"/>
                  <a:pt x="141402" y="4503"/>
                  <a:pt x="141402" y="10100"/>
                </a:cubicBezTo>
                <a:lnTo>
                  <a:pt x="141402" y="26934"/>
                </a:lnTo>
                <a:lnTo>
                  <a:pt x="117835" y="26934"/>
                </a:lnTo>
                <a:lnTo>
                  <a:pt x="117835" y="10100"/>
                </a:lnTo>
                <a:cubicBezTo>
                  <a:pt x="117835" y="4503"/>
                  <a:pt x="113332" y="0"/>
                  <a:pt x="107735" y="0"/>
                </a:cubicBezTo>
                <a:cubicBezTo>
                  <a:pt x="102138" y="0"/>
                  <a:pt x="97635" y="4503"/>
                  <a:pt x="97635" y="10100"/>
                </a:cubicBezTo>
                <a:lnTo>
                  <a:pt x="97635" y="26934"/>
                </a:lnTo>
                <a:lnTo>
                  <a:pt x="74068" y="26934"/>
                </a:lnTo>
                <a:lnTo>
                  <a:pt x="74068" y="10100"/>
                </a:lnTo>
                <a:close/>
                <a:moveTo>
                  <a:pt x="67334" y="53867"/>
                </a:moveTo>
                <a:lnTo>
                  <a:pt x="148135" y="53867"/>
                </a:lnTo>
                <a:cubicBezTo>
                  <a:pt x="155584" y="53867"/>
                  <a:pt x="161602" y="59885"/>
                  <a:pt x="161602" y="67334"/>
                </a:cubicBezTo>
                <a:lnTo>
                  <a:pt x="161602" y="148135"/>
                </a:lnTo>
                <a:cubicBezTo>
                  <a:pt x="161602" y="155584"/>
                  <a:pt x="155584" y="161602"/>
                  <a:pt x="148135" y="161602"/>
                </a:cubicBezTo>
                <a:lnTo>
                  <a:pt x="67334" y="161602"/>
                </a:lnTo>
                <a:cubicBezTo>
                  <a:pt x="59885" y="161602"/>
                  <a:pt x="53867" y="155584"/>
                  <a:pt x="53867" y="148135"/>
                </a:cubicBezTo>
                <a:lnTo>
                  <a:pt x="53867" y="67334"/>
                </a:lnTo>
                <a:cubicBezTo>
                  <a:pt x="53867" y="59885"/>
                  <a:pt x="59885" y="53867"/>
                  <a:pt x="67334" y="53867"/>
                </a:cubicBezTo>
                <a:close/>
                <a:moveTo>
                  <a:pt x="74068" y="74068"/>
                </a:moveTo>
                <a:lnTo>
                  <a:pt x="74068" y="141402"/>
                </a:lnTo>
                <a:lnTo>
                  <a:pt x="141402" y="141402"/>
                </a:lnTo>
                <a:lnTo>
                  <a:pt x="141402" y="74068"/>
                </a:lnTo>
                <a:lnTo>
                  <a:pt x="74068" y="74068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185084" y="1759670"/>
            <a:ext cx="1705803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x86 Architecture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85084" y="2046851"/>
            <a:ext cx="1669891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32-bit Intel/AMD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38675" y="2370168"/>
            <a:ext cx="5404701" cy="610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0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Most widely used instruction set for desktop computing.</a:t>
            </a:r>
            <a:r>
              <a:rPr lang="en-US" sz="99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Supports complex addressing modes, variable-length instructions, and extensive legacy compatibility. Critical for analyzing older malware and legacy system binaries.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8675" y="3122517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583564" y="3194340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Registers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0097" y="3337875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8/16/32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45963" y="3122517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3290853" y="3194340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Address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277386" y="3337875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4GB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86677" y="1616024"/>
            <a:ext cx="5647105" cy="2190610"/>
          </a:xfrm>
          <a:custGeom>
            <a:avLst/>
            <a:gdLst/>
            <a:ahLst/>
            <a:cxnLst/>
            <a:rect l="l" t="t" r="r" b="b"/>
            <a:pathLst>
              <a:path w="5647105" h="2190610">
                <a:moveTo>
                  <a:pt x="0" y="0"/>
                </a:moveTo>
                <a:lnTo>
                  <a:pt x="5647105" y="0"/>
                </a:lnTo>
                <a:lnTo>
                  <a:pt x="5647105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186677" y="1616024"/>
            <a:ext cx="35912" cy="2190610"/>
          </a:xfrm>
          <a:custGeom>
            <a:avLst/>
            <a:gdLst/>
            <a:ahLst/>
            <a:cxnLst/>
            <a:rect l="l" t="t" r="r" b="b"/>
            <a:pathLst>
              <a:path w="35912" h="2190610">
                <a:moveTo>
                  <a:pt x="0" y="0"/>
                </a:moveTo>
                <a:lnTo>
                  <a:pt x="35912" y="0"/>
                </a:lnTo>
                <a:lnTo>
                  <a:pt x="35912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348280" y="1759670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0" y="0"/>
                </a:moveTo>
                <a:lnTo>
                  <a:pt x="502763" y="0"/>
                </a:lnTo>
                <a:lnTo>
                  <a:pt x="502763" y="502763"/>
                </a:lnTo>
                <a:lnTo>
                  <a:pt x="0" y="50276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6491926" y="1903317"/>
            <a:ext cx="215470" cy="215470"/>
          </a:xfrm>
          <a:custGeom>
            <a:avLst/>
            <a:gdLst/>
            <a:ahLst/>
            <a:cxnLst/>
            <a:rect l="l" t="t" r="r" b="b"/>
            <a:pathLst>
              <a:path w="215470" h="215470">
                <a:moveTo>
                  <a:pt x="74068" y="10100"/>
                </a:moveTo>
                <a:cubicBezTo>
                  <a:pt x="74068" y="4503"/>
                  <a:pt x="69565" y="0"/>
                  <a:pt x="63968" y="0"/>
                </a:cubicBezTo>
                <a:cubicBezTo>
                  <a:pt x="58370" y="0"/>
                  <a:pt x="53867" y="4503"/>
                  <a:pt x="53867" y="10100"/>
                </a:cubicBezTo>
                <a:lnTo>
                  <a:pt x="53867" y="26934"/>
                </a:lnTo>
                <a:cubicBezTo>
                  <a:pt x="39012" y="26934"/>
                  <a:pt x="26934" y="39012"/>
                  <a:pt x="26934" y="53867"/>
                </a:cubicBezTo>
                <a:lnTo>
                  <a:pt x="10100" y="53867"/>
                </a:lnTo>
                <a:cubicBezTo>
                  <a:pt x="4503" y="53867"/>
                  <a:pt x="0" y="58370"/>
                  <a:pt x="0" y="63968"/>
                </a:cubicBezTo>
                <a:cubicBezTo>
                  <a:pt x="0" y="69565"/>
                  <a:pt x="4503" y="74068"/>
                  <a:pt x="10100" y="74068"/>
                </a:cubicBezTo>
                <a:lnTo>
                  <a:pt x="26934" y="74068"/>
                </a:lnTo>
                <a:lnTo>
                  <a:pt x="26934" y="97635"/>
                </a:lnTo>
                <a:lnTo>
                  <a:pt x="10100" y="97635"/>
                </a:lnTo>
                <a:cubicBezTo>
                  <a:pt x="4503" y="97635"/>
                  <a:pt x="0" y="102138"/>
                  <a:pt x="0" y="107735"/>
                </a:cubicBezTo>
                <a:cubicBezTo>
                  <a:pt x="0" y="113332"/>
                  <a:pt x="4503" y="117835"/>
                  <a:pt x="10100" y="117835"/>
                </a:cubicBezTo>
                <a:lnTo>
                  <a:pt x="26934" y="117835"/>
                </a:lnTo>
                <a:lnTo>
                  <a:pt x="26934" y="141402"/>
                </a:lnTo>
                <a:lnTo>
                  <a:pt x="10100" y="141402"/>
                </a:lnTo>
                <a:cubicBezTo>
                  <a:pt x="4503" y="141402"/>
                  <a:pt x="0" y="145905"/>
                  <a:pt x="0" y="151502"/>
                </a:cubicBezTo>
                <a:cubicBezTo>
                  <a:pt x="0" y="157099"/>
                  <a:pt x="4503" y="161602"/>
                  <a:pt x="10100" y="161602"/>
                </a:cubicBezTo>
                <a:lnTo>
                  <a:pt x="26934" y="161602"/>
                </a:lnTo>
                <a:cubicBezTo>
                  <a:pt x="26934" y="176458"/>
                  <a:pt x="39012" y="188536"/>
                  <a:pt x="53867" y="188536"/>
                </a:cubicBezTo>
                <a:lnTo>
                  <a:pt x="53867" y="205370"/>
                </a:lnTo>
                <a:cubicBezTo>
                  <a:pt x="53867" y="210967"/>
                  <a:pt x="58370" y="215470"/>
                  <a:pt x="63968" y="215470"/>
                </a:cubicBezTo>
                <a:cubicBezTo>
                  <a:pt x="69565" y="215470"/>
                  <a:pt x="74068" y="210967"/>
                  <a:pt x="74068" y="205370"/>
                </a:cubicBezTo>
                <a:lnTo>
                  <a:pt x="74068" y="188536"/>
                </a:lnTo>
                <a:lnTo>
                  <a:pt x="97635" y="188536"/>
                </a:lnTo>
                <a:lnTo>
                  <a:pt x="97635" y="205370"/>
                </a:lnTo>
                <a:cubicBezTo>
                  <a:pt x="97635" y="210967"/>
                  <a:pt x="102138" y="215470"/>
                  <a:pt x="107735" y="215470"/>
                </a:cubicBezTo>
                <a:cubicBezTo>
                  <a:pt x="113332" y="215470"/>
                  <a:pt x="117835" y="210967"/>
                  <a:pt x="117835" y="205370"/>
                </a:cubicBezTo>
                <a:lnTo>
                  <a:pt x="117835" y="188536"/>
                </a:lnTo>
                <a:lnTo>
                  <a:pt x="141402" y="188536"/>
                </a:lnTo>
                <a:lnTo>
                  <a:pt x="141402" y="205370"/>
                </a:lnTo>
                <a:cubicBezTo>
                  <a:pt x="141402" y="210967"/>
                  <a:pt x="145905" y="215470"/>
                  <a:pt x="151502" y="215470"/>
                </a:cubicBezTo>
                <a:cubicBezTo>
                  <a:pt x="157099" y="215470"/>
                  <a:pt x="161602" y="210967"/>
                  <a:pt x="161602" y="205370"/>
                </a:cubicBezTo>
                <a:lnTo>
                  <a:pt x="161602" y="188536"/>
                </a:lnTo>
                <a:cubicBezTo>
                  <a:pt x="176458" y="188536"/>
                  <a:pt x="188536" y="176458"/>
                  <a:pt x="188536" y="161602"/>
                </a:cubicBezTo>
                <a:lnTo>
                  <a:pt x="205370" y="161602"/>
                </a:lnTo>
                <a:cubicBezTo>
                  <a:pt x="210967" y="161602"/>
                  <a:pt x="215470" y="157099"/>
                  <a:pt x="215470" y="151502"/>
                </a:cubicBezTo>
                <a:cubicBezTo>
                  <a:pt x="215470" y="145905"/>
                  <a:pt x="210967" y="141402"/>
                  <a:pt x="205370" y="141402"/>
                </a:cubicBezTo>
                <a:lnTo>
                  <a:pt x="188536" y="141402"/>
                </a:lnTo>
                <a:lnTo>
                  <a:pt x="188536" y="117835"/>
                </a:lnTo>
                <a:lnTo>
                  <a:pt x="205370" y="117835"/>
                </a:lnTo>
                <a:cubicBezTo>
                  <a:pt x="210967" y="117835"/>
                  <a:pt x="215470" y="113332"/>
                  <a:pt x="215470" y="107735"/>
                </a:cubicBezTo>
                <a:cubicBezTo>
                  <a:pt x="215470" y="102138"/>
                  <a:pt x="210967" y="97635"/>
                  <a:pt x="205370" y="97635"/>
                </a:cubicBezTo>
                <a:lnTo>
                  <a:pt x="188536" y="97635"/>
                </a:lnTo>
                <a:lnTo>
                  <a:pt x="188536" y="74068"/>
                </a:lnTo>
                <a:lnTo>
                  <a:pt x="205370" y="74068"/>
                </a:lnTo>
                <a:cubicBezTo>
                  <a:pt x="210967" y="74068"/>
                  <a:pt x="215470" y="69565"/>
                  <a:pt x="215470" y="63968"/>
                </a:cubicBezTo>
                <a:cubicBezTo>
                  <a:pt x="215470" y="58370"/>
                  <a:pt x="210967" y="53867"/>
                  <a:pt x="205370" y="53867"/>
                </a:cubicBezTo>
                <a:lnTo>
                  <a:pt x="188536" y="53867"/>
                </a:lnTo>
                <a:cubicBezTo>
                  <a:pt x="188536" y="39012"/>
                  <a:pt x="176458" y="26934"/>
                  <a:pt x="161602" y="26934"/>
                </a:cubicBezTo>
                <a:lnTo>
                  <a:pt x="161602" y="10100"/>
                </a:lnTo>
                <a:cubicBezTo>
                  <a:pt x="161602" y="4503"/>
                  <a:pt x="157099" y="0"/>
                  <a:pt x="151502" y="0"/>
                </a:cubicBezTo>
                <a:cubicBezTo>
                  <a:pt x="145905" y="0"/>
                  <a:pt x="141402" y="4503"/>
                  <a:pt x="141402" y="10100"/>
                </a:cubicBezTo>
                <a:lnTo>
                  <a:pt x="141402" y="26934"/>
                </a:lnTo>
                <a:lnTo>
                  <a:pt x="117835" y="26934"/>
                </a:lnTo>
                <a:lnTo>
                  <a:pt x="117835" y="10100"/>
                </a:lnTo>
                <a:cubicBezTo>
                  <a:pt x="117835" y="4503"/>
                  <a:pt x="113332" y="0"/>
                  <a:pt x="107735" y="0"/>
                </a:cubicBezTo>
                <a:cubicBezTo>
                  <a:pt x="102138" y="0"/>
                  <a:pt x="97635" y="4503"/>
                  <a:pt x="97635" y="10100"/>
                </a:cubicBezTo>
                <a:lnTo>
                  <a:pt x="97635" y="26934"/>
                </a:lnTo>
                <a:lnTo>
                  <a:pt x="74068" y="26934"/>
                </a:lnTo>
                <a:lnTo>
                  <a:pt x="74068" y="10100"/>
                </a:lnTo>
                <a:close/>
                <a:moveTo>
                  <a:pt x="67334" y="53867"/>
                </a:moveTo>
                <a:lnTo>
                  <a:pt x="148135" y="53867"/>
                </a:lnTo>
                <a:cubicBezTo>
                  <a:pt x="155584" y="53867"/>
                  <a:pt x="161602" y="59885"/>
                  <a:pt x="161602" y="67334"/>
                </a:cubicBezTo>
                <a:lnTo>
                  <a:pt x="161602" y="148135"/>
                </a:lnTo>
                <a:cubicBezTo>
                  <a:pt x="161602" y="155584"/>
                  <a:pt x="155584" y="161602"/>
                  <a:pt x="148135" y="161602"/>
                </a:cubicBezTo>
                <a:lnTo>
                  <a:pt x="67334" y="161602"/>
                </a:lnTo>
                <a:cubicBezTo>
                  <a:pt x="59885" y="161602"/>
                  <a:pt x="53867" y="155584"/>
                  <a:pt x="53867" y="148135"/>
                </a:cubicBezTo>
                <a:lnTo>
                  <a:pt x="53867" y="67334"/>
                </a:lnTo>
                <a:cubicBezTo>
                  <a:pt x="53867" y="59885"/>
                  <a:pt x="59885" y="53867"/>
                  <a:pt x="67334" y="53867"/>
                </a:cubicBezTo>
                <a:close/>
                <a:moveTo>
                  <a:pt x="74068" y="74068"/>
                </a:moveTo>
                <a:lnTo>
                  <a:pt x="74068" y="141402"/>
                </a:lnTo>
                <a:lnTo>
                  <a:pt x="141402" y="141402"/>
                </a:lnTo>
                <a:lnTo>
                  <a:pt x="141402" y="74068"/>
                </a:lnTo>
                <a:lnTo>
                  <a:pt x="74068" y="74068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6994689" y="1759670"/>
            <a:ext cx="1696825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x64 Architecture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994689" y="2046851"/>
            <a:ext cx="1660913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64-bit Intel/AMD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48280" y="2370168"/>
            <a:ext cx="5404701" cy="412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0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Modern standard for high-performance computing.</a:t>
            </a:r>
            <a:r>
              <a:rPr lang="en-US" sz="99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Extended register set, larger address space, and enhanced security features. Primary target for contemporary malware analysis.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48280" y="3122517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6393169" y="3194340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Registers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9702" y="3337875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16/64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9055568" y="3122517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9100457" y="3194340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 Address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086990" y="3337875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16EB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77072" y="3948373"/>
            <a:ext cx="5647105" cy="2190610"/>
          </a:xfrm>
          <a:custGeom>
            <a:avLst/>
            <a:gdLst/>
            <a:ahLst/>
            <a:cxnLst/>
            <a:rect l="l" t="t" r="r" b="b"/>
            <a:pathLst>
              <a:path w="5647105" h="2190610">
                <a:moveTo>
                  <a:pt x="0" y="0"/>
                </a:moveTo>
                <a:lnTo>
                  <a:pt x="5647105" y="0"/>
                </a:lnTo>
                <a:lnTo>
                  <a:pt x="5647105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377072" y="3948373"/>
            <a:ext cx="35912" cy="2190610"/>
          </a:xfrm>
          <a:custGeom>
            <a:avLst/>
            <a:gdLst/>
            <a:ahLst/>
            <a:cxnLst/>
            <a:rect l="l" t="t" r="r" b="b"/>
            <a:pathLst>
              <a:path w="35912" h="2190610">
                <a:moveTo>
                  <a:pt x="0" y="0"/>
                </a:moveTo>
                <a:lnTo>
                  <a:pt x="35912" y="0"/>
                </a:lnTo>
                <a:lnTo>
                  <a:pt x="35912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538675" y="4092019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0" y="0"/>
                </a:moveTo>
                <a:lnTo>
                  <a:pt x="502763" y="0"/>
                </a:lnTo>
                <a:lnTo>
                  <a:pt x="502763" y="502763"/>
                </a:lnTo>
                <a:lnTo>
                  <a:pt x="0" y="50276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709255" y="4235666"/>
            <a:ext cx="161602" cy="215470"/>
          </a:xfrm>
          <a:custGeom>
            <a:avLst/>
            <a:gdLst/>
            <a:ahLst/>
            <a:cxnLst/>
            <a:rect l="l" t="t" r="r" b="b"/>
            <a:pathLst>
              <a:path w="161602" h="215470">
                <a:moveTo>
                  <a:pt x="6733" y="26934"/>
                </a:moveTo>
                <a:cubicBezTo>
                  <a:pt x="6733" y="12078"/>
                  <a:pt x="18812" y="0"/>
                  <a:pt x="33667" y="0"/>
                </a:cubicBezTo>
                <a:lnTo>
                  <a:pt x="127935" y="0"/>
                </a:lnTo>
                <a:cubicBezTo>
                  <a:pt x="142791" y="0"/>
                  <a:pt x="154869" y="12078"/>
                  <a:pt x="154869" y="26934"/>
                </a:cubicBezTo>
                <a:lnTo>
                  <a:pt x="154869" y="188536"/>
                </a:lnTo>
                <a:cubicBezTo>
                  <a:pt x="154869" y="203392"/>
                  <a:pt x="142791" y="215470"/>
                  <a:pt x="127935" y="215470"/>
                </a:cubicBezTo>
                <a:lnTo>
                  <a:pt x="33667" y="215470"/>
                </a:lnTo>
                <a:cubicBezTo>
                  <a:pt x="18812" y="215470"/>
                  <a:pt x="6733" y="203392"/>
                  <a:pt x="6733" y="188536"/>
                </a:cubicBezTo>
                <a:lnTo>
                  <a:pt x="6733" y="26934"/>
                </a:lnTo>
                <a:close/>
                <a:moveTo>
                  <a:pt x="33667" y="26934"/>
                </a:moveTo>
                <a:lnTo>
                  <a:pt x="33667" y="154869"/>
                </a:lnTo>
                <a:lnTo>
                  <a:pt x="127935" y="154869"/>
                </a:lnTo>
                <a:lnTo>
                  <a:pt x="127935" y="26934"/>
                </a:lnTo>
                <a:lnTo>
                  <a:pt x="33667" y="26934"/>
                </a:lnTo>
                <a:close/>
                <a:moveTo>
                  <a:pt x="80801" y="198636"/>
                </a:moveTo>
                <a:cubicBezTo>
                  <a:pt x="88250" y="198636"/>
                  <a:pt x="94268" y="192618"/>
                  <a:pt x="94268" y="185169"/>
                </a:cubicBezTo>
                <a:cubicBezTo>
                  <a:pt x="94268" y="177721"/>
                  <a:pt x="88250" y="171703"/>
                  <a:pt x="80801" y="171703"/>
                </a:cubicBezTo>
                <a:cubicBezTo>
                  <a:pt x="73352" y="171703"/>
                  <a:pt x="67334" y="177721"/>
                  <a:pt x="67334" y="185169"/>
                </a:cubicBezTo>
                <a:cubicBezTo>
                  <a:pt x="67334" y="192618"/>
                  <a:pt x="73352" y="198636"/>
                  <a:pt x="80801" y="198636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1185084" y="4092019"/>
            <a:ext cx="1804560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ARM Architecture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1185084" y="4379201"/>
            <a:ext cx="1768648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32-bit RISC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538675" y="4702517"/>
            <a:ext cx="5404701" cy="6104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0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Dominant in mobile and embedded systems.</a:t>
            </a:r>
            <a:r>
              <a:rPr lang="en-US" sz="99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RISC design with fixed-length instructions, conditional execution, and low power consumption. Essential for IoT and mobile malware analysis.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38675" y="5454978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583564" y="5526801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Registers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70097" y="5670336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16/32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245963" y="5454978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3290853" y="5526801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3277386" y="5670336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ARM/Thumb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86677" y="3948373"/>
            <a:ext cx="5647105" cy="2190610"/>
          </a:xfrm>
          <a:custGeom>
            <a:avLst/>
            <a:gdLst/>
            <a:ahLst/>
            <a:cxnLst/>
            <a:rect l="l" t="t" r="r" b="b"/>
            <a:pathLst>
              <a:path w="5647105" h="2190610">
                <a:moveTo>
                  <a:pt x="0" y="0"/>
                </a:moveTo>
                <a:lnTo>
                  <a:pt x="5647105" y="0"/>
                </a:lnTo>
                <a:lnTo>
                  <a:pt x="5647105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Shape 44"/>
          <p:cNvSpPr/>
          <p:nvPr/>
        </p:nvSpPr>
        <p:spPr>
          <a:xfrm>
            <a:off x="6186677" y="3948373"/>
            <a:ext cx="35912" cy="2190610"/>
          </a:xfrm>
          <a:custGeom>
            <a:avLst/>
            <a:gdLst/>
            <a:ahLst/>
            <a:cxnLst/>
            <a:rect l="l" t="t" r="r" b="b"/>
            <a:pathLst>
              <a:path w="35912" h="2190610">
                <a:moveTo>
                  <a:pt x="0" y="0"/>
                </a:moveTo>
                <a:lnTo>
                  <a:pt x="35912" y="0"/>
                </a:lnTo>
                <a:lnTo>
                  <a:pt x="35912" y="2190610"/>
                </a:lnTo>
                <a:lnTo>
                  <a:pt x="0" y="219061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Shape 45"/>
          <p:cNvSpPr/>
          <p:nvPr/>
        </p:nvSpPr>
        <p:spPr>
          <a:xfrm>
            <a:off x="6348280" y="4092019"/>
            <a:ext cx="502763" cy="502763"/>
          </a:xfrm>
          <a:custGeom>
            <a:avLst/>
            <a:gdLst/>
            <a:ahLst/>
            <a:cxnLst/>
            <a:rect l="l" t="t" r="r" b="b"/>
            <a:pathLst>
              <a:path w="502763" h="502763">
                <a:moveTo>
                  <a:pt x="0" y="0"/>
                </a:moveTo>
                <a:lnTo>
                  <a:pt x="502763" y="0"/>
                </a:lnTo>
                <a:lnTo>
                  <a:pt x="502763" y="502763"/>
                </a:lnTo>
                <a:lnTo>
                  <a:pt x="0" y="502763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6505393" y="4235666"/>
            <a:ext cx="188536" cy="215470"/>
          </a:xfrm>
          <a:custGeom>
            <a:avLst/>
            <a:gdLst/>
            <a:ahLst/>
            <a:cxnLst/>
            <a:rect l="l" t="t" r="r" b="b"/>
            <a:pathLst>
              <a:path w="188536" h="215470">
                <a:moveTo>
                  <a:pt x="26934" y="13467"/>
                </a:moveTo>
                <a:cubicBezTo>
                  <a:pt x="12078" y="13467"/>
                  <a:pt x="0" y="25545"/>
                  <a:pt x="0" y="40401"/>
                </a:cubicBezTo>
                <a:lnTo>
                  <a:pt x="0" y="67334"/>
                </a:lnTo>
                <a:cubicBezTo>
                  <a:pt x="0" y="82190"/>
                  <a:pt x="12078" y="94268"/>
                  <a:pt x="26934" y="94268"/>
                </a:cubicBezTo>
                <a:lnTo>
                  <a:pt x="161602" y="94268"/>
                </a:lnTo>
                <a:cubicBezTo>
                  <a:pt x="176458" y="94268"/>
                  <a:pt x="188536" y="82190"/>
                  <a:pt x="188536" y="67334"/>
                </a:cubicBezTo>
                <a:lnTo>
                  <a:pt x="188536" y="40401"/>
                </a:lnTo>
                <a:cubicBezTo>
                  <a:pt x="188536" y="25545"/>
                  <a:pt x="176458" y="13467"/>
                  <a:pt x="161602" y="13467"/>
                </a:cubicBezTo>
                <a:lnTo>
                  <a:pt x="26934" y="13467"/>
                </a:lnTo>
                <a:close/>
                <a:moveTo>
                  <a:pt x="117835" y="43767"/>
                </a:moveTo>
                <a:cubicBezTo>
                  <a:pt x="123409" y="43767"/>
                  <a:pt x="127935" y="48293"/>
                  <a:pt x="127935" y="53867"/>
                </a:cubicBezTo>
                <a:cubicBezTo>
                  <a:pt x="127935" y="59442"/>
                  <a:pt x="123409" y="63968"/>
                  <a:pt x="117835" y="63968"/>
                </a:cubicBezTo>
                <a:cubicBezTo>
                  <a:pt x="112261" y="63968"/>
                  <a:pt x="107735" y="59442"/>
                  <a:pt x="107735" y="53867"/>
                </a:cubicBezTo>
                <a:cubicBezTo>
                  <a:pt x="107735" y="48293"/>
                  <a:pt x="112261" y="43767"/>
                  <a:pt x="117835" y="43767"/>
                </a:cubicBezTo>
                <a:close/>
                <a:moveTo>
                  <a:pt x="141402" y="53867"/>
                </a:moveTo>
                <a:cubicBezTo>
                  <a:pt x="141402" y="48293"/>
                  <a:pt x="145928" y="43767"/>
                  <a:pt x="151502" y="43767"/>
                </a:cubicBezTo>
                <a:cubicBezTo>
                  <a:pt x="157077" y="43767"/>
                  <a:pt x="161602" y="48293"/>
                  <a:pt x="161602" y="53867"/>
                </a:cubicBezTo>
                <a:cubicBezTo>
                  <a:pt x="161602" y="59442"/>
                  <a:pt x="157077" y="63968"/>
                  <a:pt x="151502" y="63968"/>
                </a:cubicBezTo>
                <a:cubicBezTo>
                  <a:pt x="145928" y="63968"/>
                  <a:pt x="141402" y="59442"/>
                  <a:pt x="141402" y="53867"/>
                </a:cubicBezTo>
                <a:close/>
                <a:moveTo>
                  <a:pt x="26934" y="121202"/>
                </a:moveTo>
                <a:cubicBezTo>
                  <a:pt x="12078" y="121202"/>
                  <a:pt x="0" y="133280"/>
                  <a:pt x="0" y="148135"/>
                </a:cubicBezTo>
                <a:lnTo>
                  <a:pt x="0" y="175069"/>
                </a:lnTo>
                <a:cubicBezTo>
                  <a:pt x="0" y="189925"/>
                  <a:pt x="12078" y="202003"/>
                  <a:pt x="26934" y="202003"/>
                </a:cubicBezTo>
                <a:lnTo>
                  <a:pt x="161602" y="202003"/>
                </a:lnTo>
                <a:cubicBezTo>
                  <a:pt x="176458" y="202003"/>
                  <a:pt x="188536" y="189925"/>
                  <a:pt x="188536" y="175069"/>
                </a:cubicBezTo>
                <a:lnTo>
                  <a:pt x="188536" y="148135"/>
                </a:lnTo>
                <a:cubicBezTo>
                  <a:pt x="188536" y="133280"/>
                  <a:pt x="176458" y="121202"/>
                  <a:pt x="161602" y="121202"/>
                </a:cubicBezTo>
                <a:lnTo>
                  <a:pt x="26934" y="121202"/>
                </a:lnTo>
                <a:close/>
                <a:moveTo>
                  <a:pt x="117835" y="151502"/>
                </a:moveTo>
                <a:cubicBezTo>
                  <a:pt x="123409" y="151502"/>
                  <a:pt x="127935" y="156028"/>
                  <a:pt x="127935" y="161602"/>
                </a:cubicBezTo>
                <a:cubicBezTo>
                  <a:pt x="127935" y="167177"/>
                  <a:pt x="123409" y="171703"/>
                  <a:pt x="117835" y="171703"/>
                </a:cubicBezTo>
                <a:cubicBezTo>
                  <a:pt x="112261" y="171703"/>
                  <a:pt x="107735" y="167177"/>
                  <a:pt x="107735" y="161602"/>
                </a:cubicBezTo>
                <a:cubicBezTo>
                  <a:pt x="107735" y="156028"/>
                  <a:pt x="112261" y="151502"/>
                  <a:pt x="117835" y="151502"/>
                </a:cubicBezTo>
                <a:close/>
                <a:moveTo>
                  <a:pt x="141402" y="161602"/>
                </a:moveTo>
                <a:cubicBezTo>
                  <a:pt x="141402" y="156028"/>
                  <a:pt x="145928" y="151502"/>
                  <a:pt x="151502" y="151502"/>
                </a:cubicBezTo>
                <a:cubicBezTo>
                  <a:pt x="157077" y="151502"/>
                  <a:pt x="161602" y="156028"/>
                  <a:pt x="161602" y="161602"/>
                </a:cubicBezTo>
                <a:cubicBezTo>
                  <a:pt x="161602" y="167177"/>
                  <a:pt x="157077" y="171703"/>
                  <a:pt x="151502" y="171703"/>
                </a:cubicBezTo>
                <a:cubicBezTo>
                  <a:pt x="145928" y="171703"/>
                  <a:pt x="141402" y="167177"/>
                  <a:pt x="141402" y="161602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6994689" y="4092019"/>
            <a:ext cx="2055941" cy="2872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97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ARM64 Architecture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94689" y="4379201"/>
            <a:ext cx="2020029" cy="21547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31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64-bit RISC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348280" y="4702517"/>
            <a:ext cx="5404701" cy="412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0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Next-generation ARM for servers and high-end devices.</a:t>
            </a:r>
            <a:r>
              <a:rPr lang="en-US" sz="99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Extended register set, advanced SIMD operations, and improved security. Critical for cloud infrastructure and modern mobile security.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48280" y="5454978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6393169" y="5526801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Registers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79702" y="5670336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31/64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055568" y="5454978"/>
            <a:ext cx="2639505" cy="538675"/>
          </a:xfrm>
          <a:custGeom>
            <a:avLst/>
            <a:gdLst/>
            <a:ahLst/>
            <a:cxnLst/>
            <a:rect l="l" t="t" r="r" b="b"/>
            <a:pathLst>
              <a:path w="2639505" h="538675">
                <a:moveTo>
                  <a:pt x="0" y="0"/>
                </a:moveTo>
                <a:lnTo>
                  <a:pt x="2639505" y="0"/>
                </a:lnTo>
                <a:lnTo>
                  <a:pt x="2639505" y="538675"/>
                </a:lnTo>
                <a:lnTo>
                  <a:pt x="0" y="53867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Text 54"/>
          <p:cNvSpPr/>
          <p:nvPr/>
        </p:nvSpPr>
        <p:spPr>
          <a:xfrm>
            <a:off x="9100457" y="5526801"/>
            <a:ext cx="2549726" cy="1436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48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SIMD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086990" y="5670336"/>
            <a:ext cx="2576660" cy="251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7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362708" y="6284425"/>
            <a:ext cx="11471972" cy="635636"/>
          </a:xfrm>
          <a:custGeom>
            <a:avLst/>
            <a:gdLst/>
            <a:ahLst/>
            <a:cxnLst/>
            <a:rect l="l" t="t" r="r" b="b"/>
            <a:pathLst>
              <a:path w="11471972" h="635636">
                <a:moveTo>
                  <a:pt x="0" y="0"/>
                </a:moveTo>
                <a:lnTo>
                  <a:pt x="11471972" y="0"/>
                </a:lnTo>
                <a:lnTo>
                  <a:pt x="11471972" y="635636"/>
                </a:lnTo>
                <a:lnTo>
                  <a:pt x="0" y="635636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9" name="Shape 57"/>
          <p:cNvSpPr/>
          <p:nvPr/>
        </p:nvSpPr>
        <p:spPr>
          <a:xfrm>
            <a:off x="483011" y="6528174"/>
            <a:ext cx="107735" cy="143647"/>
          </a:xfrm>
          <a:custGeom>
            <a:avLst/>
            <a:gdLst/>
            <a:ahLst/>
            <a:cxnLst/>
            <a:rect l="l" t="t" r="r" b="b"/>
            <a:pathLst>
              <a:path w="107735" h="143647">
                <a:moveTo>
                  <a:pt x="82176" y="107735"/>
                </a:moveTo>
                <a:cubicBezTo>
                  <a:pt x="84224" y="101478"/>
                  <a:pt x="88320" y="95811"/>
                  <a:pt x="92949" y="90929"/>
                </a:cubicBezTo>
                <a:cubicBezTo>
                  <a:pt x="102124" y="81278"/>
                  <a:pt x="107735" y="68232"/>
                  <a:pt x="107735" y="53867"/>
                </a:cubicBezTo>
                <a:cubicBezTo>
                  <a:pt x="107735" y="24128"/>
                  <a:pt x="83607" y="0"/>
                  <a:pt x="53867" y="0"/>
                </a:cubicBezTo>
                <a:cubicBezTo>
                  <a:pt x="24128" y="0"/>
                  <a:pt x="0" y="24128"/>
                  <a:pt x="0" y="53867"/>
                </a:cubicBezTo>
                <a:cubicBezTo>
                  <a:pt x="0" y="68232"/>
                  <a:pt x="5611" y="81278"/>
                  <a:pt x="14785" y="90929"/>
                </a:cubicBezTo>
                <a:cubicBezTo>
                  <a:pt x="19415" y="95811"/>
                  <a:pt x="23539" y="101478"/>
                  <a:pt x="25559" y="107735"/>
                </a:cubicBezTo>
                <a:lnTo>
                  <a:pt x="82148" y="107735"/>
                </a:lnTo>
                <a:close/>
                <a:moveTo>
                  <a:pt x="80801" y="121202"/>
                </a:moveTo>
                <a:lnTo>
                  <a:pt x="26934" y="121202"/>
                </a:lnTo>
                <a:lnTo>
                  <a:pt x="26934" y="125691"/>
                </a:lnTo>
                <a:cubicBezTo>
                  <a:pt x="26934" y="138091"/>
                  <a:pt x="36978" y="148135"/>
                  <a:pt x="49378" y="148135"/>
                </a:cubicBezTo>
                <a:lnTo>
                  <a:pt x="58356" y="148135"/>
                </a:lnTo>
                <a:cubicBezTo>
                  <a:pt x="70757" y="148135"/>
                  <a:pt x="80801" y="138091"/>
                  <a:pt x="80801" y="125691"/>
                </a:cubicBezTo>
                <a:lnTo>
                  <a:pt x="80801" y="121202"/>
                </a:lnTo>
                <a:close/>
                <a:moveTo>
                  <a:pt x="51623" y="31423"/>
                </a:moveTo>
                <a:cubicBezTo>
                  <a:pt x="40457" y="31423"/>
                  <a:pt x="31423" y="40457"/>
                  <a:pt x="31423" y="51623"/>
                </a:cubicBezTo>
                <a:cubicBezTo>
                  <a:pt x="31423" y="55354"/>
                  <a:pt x="28421" y="58356"/>
                  <a:pt x="24689" y="58356"/>
                </a:cubicBezTo>
                <a:cubicBezTo>
                  <a:pt x="20958" y="58356"/>
                  <a:pt x="17956" y="55354"/>
                  <a:pt x="17956" y="51623"/>
                </a:cubicBezTo>
                <a:cubicBezTo>
                  <a:pt x="17956" y="33022"/>
                  <a:pt x="33022" y="17956"/>
                  <a:pt x="51623" y="17956"/>
                </a:cubicBezTo>
                <a:cubicBezTo>
                  <a:pt x="55354" y="17956"/>
                  <a:pt x="58356" y="20958"/>
                  <a:pt x="58356" y="24689"/>
                </a:cubicBezTo>
                <a:cubicBezTo>
                  <a:pt x="58356" y="28421"/>
                  <a:pt x="55354" y="31423"/>
                  <a:pt x="51623" y="31423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708020" y="6395749"/>
            <a:ext cx="11078739" cy="4129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0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Cross-Platform Significance:</a:t>
            </a:r>
            <a:r>
              <a:rPr lang="en-US" sz="990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Multi-architecture support enables analysts to work with diverse binaries from different platforms, IoT devices, and embedded systems. This is essential for analyzing cross-platform malware campaigns and understanding attacks targeting multiple device types.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3437" y="343437"/>
            <a:ext cx="11565228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kern="0" spc="284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3437" y="583842"/>
            <a:ext cx="11711189" cy="4121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45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Disassembly Output Structure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3437" y="1064654"/>
            <a:ext cx="11573814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Three-column format providing complete instruction information for comprehensive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3437" y="1373746"/>
            <a:ext cx="1098997" cy="34344"/>
          </a:xfrm>
          <a:custGeom>
            <a:avLst/>
            <a:gdLst/>
            <a:ahLst/>
            <a:cxnLst/>
            <a:rect l="l" t="t" r="r" b="b"/>
            <a:pathLst>
              <a:path w="1098997" h="34344">
                <a:moveTo>
                  <a:pt x="0" y="0"/>
                </a:moveTo>
                <a:lnTo>
                  <a:pt x="1098997" y="0"/>
                </a:lnTo>
                <a:lnTo>
                  <a:pt x="1098997" y="34344"/>
                </a:lnTo>
                <a:lnTo>
                  <a:pt x="0" y="34344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50305" y="1552334"/>
            <a:ext cx="7569343" cy="5216802"/>
          </a:xfrm>
          <a:custGeom>
            <a:avLst/>
            <a:gdLst/>
            <a:ahLst/>
            <a:cxnLst/>
            <a:rect l="l" t="t" r="r" b="b"/>
            <a:pathLst>
              <a:path w="7569343" h="5216802">
                <a:moveTo>
                  <a:pt x="0" y="0"/>
                </a:moveTo>
                <a:lnTo>
                  <a:pt x="7569343" y="0"/>
                </a:lnTo>
                <a:lnTo>
                  <a:pt x="7569343" y="5216802"/>
                </a:lnTo>
                <a:lnTo>
                  <a:pt x="0" y="5216802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20320">
            <a:solidFill>
              <a:srgbClr val="88C0D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94549" y="2043449"/>
            <a:ext cx="7280856" cy="6869"/>
          </a:xfrm>
          <a:custGeom>
            <a:avLst/>
            <a:gdLst/>
            <a:ahLst/>
            <a:cxnLst/>
            <a:rect l="l" t="t" r="r" b="b"/>
            <a:pathLst>
              <a:path w="7280856" h="6869">
                <a:moveTo>
                  <a:pt x="0" y="0"/>
                </a:moveTo>
                <a:lnTo>
                  <a:pt x="7280856" y="0"/>
                </a:lnTo>
                <a:lnTo>
                  <a:pt x="7280856" y="6869"/>
                </a:lnTo>
                <a:lnTo>
                  <a:pt x="0" y="6869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6014" y="1730921"/>
            <a:ext cx="171718" cy="171718"/>
          </a:xfrm>
          <a:custGeom>
            <a:avLst/>
            <a:gdLst/>
            <a:ahLst/>
            <a:cxnLst/>
            <a:rect l="l" t="t" r="r" b="b"/>
            <a:pathLst>
              <a:path w="171718" h="171718">
                <a:moveTo>
                  <a:pt x="3153" y="39777"/>
                </a:moveTo>
                <a:cubicBezTo>
                  <a:pt x="-1040" y="35585"/>
                  <a:pt x="-1040" y="28776"/>
                  <a:pt x="3153" y="24584"/>
                </a:cubicBezTo>
                <a:cubicBezTo>
                  <a:pt x="7345" y="20392"/>
                  <a:pt x="14153" y="20392"/>
                  <a:pt x="18346" y="24584"/>
                </a:cubicBezTo>
                <a:lnTo>
                  <a:pt x="72008" y="78246"/>
                </a:lnTo>
                <a:cubicBezTo>
                  <a:pt x="76200" y="82438"/>
                  <a:pt x="76200" y="89247"/>
                  <a:pt x="72008" y="93439"/>
                </a:cubicBezTo>
                <a:lnTo>
                  <a:pt x="18346" y="147101"/>
                </a:lnTo>
                <a:cubicBezTo>
                  <a:pt x="14153" y="151293"/>
                  <a:pt x="7345" y="151293"/>
                  <a:pt x="3153" y="147101"/>
                </a:cubicBezTo>
                <a:cubicBezTo>
                  <a:pt x="-1040" y="142909"/>
                  <a:pt x="-1040" y="136100"/>
                  <a:pt x="3153" y="131908"/>
                </a:cubicBezTo>
                <a:lnTo>
                  <a:pt x="49201" y="85859"/>
                </a:lnTo>
                <a:lnTo>
                  <a:pt x="3153" y="39777"/>
                </a:lnTo>
                <a:close/>
                <a:moveTo>
                  <a:pt x="75127" y="128789"/>
                </a:moveTo>
                <a:lnTo>
                  <a:pt x="160986" y="128789"/>
                </a:lnTo>
                <a:cubicBezTo>
                  <a:pt x="166922" y="128789"/>
                  <a:pt x="171718" y="133585"/>
                  <a:pt x="171718" y="139521"/>
                </a:cubicBezTo>
                <a:cubicBezTo>
                  <a:pt x="171718" y="145457"/>
                  <a:pt x="166922" y="150254"/>
                  <a:pt x="160986" y="150254"/>
                </a:cubicBezTo>
                <a:lnTo>
                  <a:pt x="75127" y="150254"/>
                </a:lnTo>
                <a:cubicBezTo>
                  <a:pt x="69190" y="150254"/>
                  <a:pt x="64394" y="145457"/>
                  <a:pt x="64394" y="139521"/>
                </a:cubicBezTo>
                <a:cubicBezTo>
                  <a:pt x="64394" y="133585"/>
                  <a:pt x="69190" y="128789"/>
                  <a:pt x="75127" y="128789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812228" y="1696578"/>
            <a:ext cx="2301025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Disassembly Output Example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26898" y="1765265"/>
            <a:ext cx="103031" cy="103031"/>
          </a:xfrm>
          <a:custGeom>
            <a:avLst/>
            <a:gdLst/>
            <a:ahLst/>
            <a:cxnLst/>
            <a:rect l="l" t="t" r="r" b="b"/>
            <a:pathLst>
              <a:path w="103031" h="103031">
                <a:moveTo>
                  <a:pt x="51515" y="0"/>
                </a:moveTo>
                <a:lnTo>
                  <a:pt x="51515" y="0"/>
                </a:lnTo>
                <a:cubicBezTo>
                  <a:pt x="79948" y="0"/>
                  <a:pt x="103031" y="23083"/>
                  <a:pt x="103031" y="51515"/>
                </a:cubicBezTo>
                <a:lnTo>
                  <a:pt x="103031" y="51515"/>
                </a:lnTo>
                <a:cubicBezTo>
                  <a:pt x="103031" y="79948"/>
                  <a:pt x="79948" y="103031"/>
                  <a:pt x="51515" y="103031"/>
                </a:cubicBezTo>
                <a:lnTo>
                  <a:pt x="51515" y="103031"/>
                </a:lnTo>
                <a:cubicBezTo>
                  <a:pt x="23083" y="103031"/>
                  <a:pt x="0" y="79948"/>
                  <a:pt x="0" y="51515"/>
                </a:cubicBezTo>
                <a:lnTo>
                  <a:pt x="0" y="51515"/>
                </a:lnTo>
                <a:cubicBezTo>
                  <a:pt x="0" y="23083"/>
                  <a:pt x="23083" y="0"/>
                  <a:pt x="51515" y="0"/>
                </a:cubicBez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9"/>
          <p:cNvSpPr/>
          <p:nvPr/>
        </p:nvSpPr>
        <p:spPr>
          <a:xfrm>
            <a:off x="7498617" y="1765265"/>
            <a:ext cx="103031" cy="103031"/>
          </a:xfrm>
          <a:custGeom>
            <a:avLst/>
            <a:gdLst/>
            <a:ahLst/>
            <a:cxnLst/>
            <a:rect l="l" t="t" r="r" b="b"/>
            <a:pathLst>
              <a:path w="103031" h="103031">
                <a:moveTo>
                  <a:pt x="51515" y="0"/>
                </a:moveTo>
                <a:lnTo>
                  <a:pt x="51515" y="0"/>
                </a:lnTo>
                <a:cubicBezTo>
                  <a:pt x="79948" y="0"/>
                  <a:pt x="103031" y="23083"/>
                  <a:pt x="103031" y="51515"/>
                </a:cubicBezTo>
                <a:lnTo>
                  <a:pt x="103031" y="51515"/>
                </a:lnTo>
                <a:cubicBezTo>
                  <a:pt x="103031" y="79948"/>
                  <a:pt x="79948" y="103031"/>
                  <a:pt x="51515" y="103031"/>
                </a:cubicBezTo>
                <a:lnTo>
                  <a:pt x="51515" y="103031"/>
                </a:lnTo>
                <a:cubicBezTo>
                  <a:pt x="23083" y="103031"/>
                  <a:pt x="0" y="79948"/>
                  <a:pt x="0" y="51515"/>
                </a:cubicBezTo>
                <a:lnTo>
                  <a:pt x="0" y="51515"/>
                </a:lnTo>
                <a:cubicBezTo>
                  <a:pt x="0" y="23083"/>
                  <a:pt x="23083" y="0"/>
                  <a:pt x="51515" y="0"/>
                </a:cubicBez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7670335" y="1765265"/>
            <a:ext cx="103031" cy="103031"/>
          </a:xfrm>
          <a:custGeom>
            <a:avLst/>
            <a:gdLst/>
            <a:ahLst/>
            <a:cxnLst/>
            <a:rect l="l" t="t" r="r" b="b"/>
            <a:pathLst>
              <a:path w="103031" h="103031">
                <a:moveTo>
                  <a:pt x="51515" y="0"/>
                </a:moveTo>
                <a:lnTo>
                  <a:pt x="51515" y="0"/>
                </a:lnTo>
                <a:cubicBezTo>
                  <a:pt x="79948" y="0"/>
                  <a:pt x="103031" y="23083"/>
                  <a:pt x="103031" y="51515"/>
                </a:cubicBezTo>
                <a:lnTo>
                  <a:pt x="103031" y="51515"/>
                </a:lnTo>
                <a:cubicBezTo>
                  <a:pt x="103031" y="79948"/>
                  <a:pt x="79948" y="103031"/>
                  <a:pt x="51515" y="103031"/>
                </a:cubicBezTo>
                <a:lnTo>
                  <a:pt x="51515" y="103031"/>
                </a:lnTo>
                <a:cubicBezTo>
                  <a:pt x="23083" y="103031"/>
                  <a:pt x="0" y="79948"/>
                  <a:pt x="0" y="51515"/>
                </a:cubicBezTo>
                <a:lnTo>
                  <a:pt x="0" y="51515"/>
                </a:lnTo>
                <a:cubicBezTo>
                  <a:pt x="0" y="23083"/>
                  <a:pt x="23083" y="0"/>
                  <a:pt x="51515" y="0"/>
                </a:cubicBez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497983" y="2153349"/>
            <a:ext cx="7270553" cy="2350824"/>
          </a:xfrm>
          <a:custGeom>
            <a:avLst/>
            <a:gdLst/>
            <a:ahLst/>
            <a:cxnLst/>
            <a:rect l="l" t="t" r="r" b="b"/>
            <a:pathLst>
              <a:path w="7270553" h="2350824">
                <a:moveTo>
                  <a:pt x="0" y="0"/>
                </a:moveTo>
                <a:lnTo>
                  <a:pt x="7270553" y="0"/>
                </a:lnTo>
                <a:lnTo>
                  <a:pt x="7270553" y="2350824"/>
                </a:lnTo>
                <a:lnTo>
                  <a:pt x="0" y="2350824"/>
                </a:lnTo>
                <a:lnTo>
                  <a:pt x="0" y="0"/>
                </a:lnTo>
                <a:close/>
              </a:path>
            </a:pathLst>
          </a:custGeom>
          <a:solidFill>
            <a:srgbClr val="0D1117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604448" y="2469309"/>
            <a:ext cx="7057623" cy="6869"/>
          </a:xfrm>
          <a:custGeom>
            <a:avLst/>
            <a:gdLst/>
            <a:ahLst/>
            <a:cxnLst/>
            <a:rect l="l" t="t" r="r" b="b"/>
            <a:pathLst>
              <a:path w="7057623" h="6869">
                <a:moveTo>
                  <a:pt x="0" y="0"/>
                </a:moveTo>
                <a:lnTo>
                  <a:pt x="7057623" y="0"/>
                </a:lnTo>
                <a:lnTo>
                  <a:pt x="7057623" y="6869"/>
                </a:lnTo>
                <a:lnTo>
                  <a:pt x="0" y="6869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604448" y="2259813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875164" y="2259813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BYTES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489316" y="2259813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MNEMONIC OPERANDS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4448" y="2571482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0x00401000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875164" y="2571482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55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489316" y="2571482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push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rbp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04448" y="2841938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0x00401001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875164" y="2841938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48 89 e5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3489316" y="2841938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mov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rbp, rsp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4448" y="3112394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0x00401004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875164" y="3112394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83 ec 20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489316" y="3112394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sub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rsp, 0x20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21620" y="3348507"/>
            <a:ext cx="7040451" cy="240406"/>
          </a:xfrm>
          <a:custGeom>
            <a:avLst/>
            <a:gdLst/>
            <a:ahLst/>
            <a:cxnLst/>
            <a:rect l="l" t="t" r="r" b="b"/>
            <a:pathLst>
              <a:path w="7040451" h="240406">
                <a:moveTo>
                  <a:pt x="0" y="0"/>
                </a:moveTo>
                <a:lnTo>
                  <a:pt x="7040451" y="0"/>
                </a:lnTo>
                <a:lnTo>
                  <a:pt x="7040451" y="240406"/>
                </a:lnTo>
                <a:lnTo>
                  <a:pt x="0" y="240406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621620" y="3348507"/>
            <a:ext cx="34344" cy="240406"/>
          </a:xfrm>
          <a:custGeom>
            <a:avLst/>
            <a:gdLst/>
            <a:ahLst/>
            <a:cxnLst/>
            <a:rect l="l" t="t" r="r" b="b"/>
            <a:pathLst>
              <a:path w="34344" h="240406">
                <a:moveTo>
                  <a:pt x="0" y="0"/>
                </a:moveTo>
                <a:lnTo>
                  <a:pt x="34344" y="0"/>
                </a:lnTo>
                <a:lnTo>
                  <a:pt x="34344" y="240406"/>
                </a:lnTo>
                <a:lnTo>
                  <a:pt x="0" y="240406"/>
                </a:lnTo>
                <a:lnTo>
                  <a:pt x="0" y="0"/>
                </a:ln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707479" y="3382851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0x00401008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978195" y="3382851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e8 00 10 00 00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592347" y="3382851"/>
            <a:ext cx="4121239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CreateProcessA </a:t>
            </a:r>
            <a:r>
              <a:rPr lang="en-US" sz="811" dirty="0">
                <a:solidFill>
                  <a:srgbClr val="BF616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[!]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04448" y="3653307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0x0040100D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875164" y="3653307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 83 c4 20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489316" y="3653307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rsp, 0x20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4448" y="3923763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0x00401011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875164" y="3923763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5d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489316" y="3923763"/>
            <a:ext cx="422427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pop</a:t>
            </a: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rbp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04448" y="4194220"/>
            <a:ext cx="1253544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0x00401012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875164" y="4194220"/>
            <a:ext cx="1596980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ECEFF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3489316" y="4214827"/>
            <a:ext cx="221517" cy="123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1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46871" y="6881289"/>
            <a:ext cx="7571060" cy="384649"/>
          </a:xfrm>
          <a:custGeom>
            <a:avLst/>
            <a:gdLst/>
            <a:ahLst/>
            <a:cxnLst/>
            <a:rect l="l" t="t" r="r" b="b"/>
            <a:pathLst>
              <a:path w="7571060" h="384649">
                <a:moveTo>
                  <a:pt x="0" y="0"/>
                </a:moveTo>
                <a:lnTo>
                  <a:pt x="7571060" y="0"/>
                </a:lnTo>
                <a:lnTo>
                  <a:pt x="7571060" y="384649"/>
                </a:lnTo>
                <a:lnTo>
                  <a:pt x="0" y="384649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10196"/>
            </a:srgbClr>
          </a:solidFill>
          <a:ln w="10160">
            <a:solidFill>
              <a:srgbClr val="BF616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2" name="Shape 40"/>
          <p:cNvSpPr/>
          <p:nvPr/>
        </p:nvSpPr>
        <p:spPr>
          <a:xfrm>
            <a:off x="470508" y="7004927"/>
            <a:ext cx="137375" cy="137375"/>
          </a:xfrm>
          <a:custGeom>
            <a:avLst/>
            <a:gdLst/>
            <a:ahLst/>
            <a:cxnLst/>
            <a:rect l="l" t="t" r="r" b="b"/>
            <a:pathLst>
              <a:path w="137375" h="137375">
                <a:moveTo>
                  <a:pt x="68687" y="0"/>
                </a:moveTo>
                <a:cubicBezTo>
                  <a:pt x="72631" y="0"/>
                  <a:pt x="76254" y="2173"/>
                  <a:pt x="78132" y="5635"/>
                </a:cubicBezTo>
                <a:lnTo>
                  <a:pt x="136087" y="112958"/>
                </a:lnTo>
                <a:cubicBezTo>
                  <a:pt x="137884" y="116285"/>
                  <a:pt x="137804" y="120310"/>
                  <a:pt x="135872" y="123557"/>
                </a:cubicBezTo>
                <a:cubicBezTo>
                  <a:pt x="133940" y="126803"/>
                  <a:pt x="130425" y="128789"/>
                  <a:pt x="126642" y="128789"/>
                </a:cubicBezTo>
                <a:lnTo>
                  <a:pt x="10732" y="128789"/>
                </a:lnTo>
                <a:cubicBezTo>
                  <a:pt x="6949" y="128789"/>
                  <a:pt x="3461" y="126803"/>
                  <a:pt x="1503" y="123557"/>
                </a:cubicBezTo>
                <a:cubicBezTo>
                  <a:pt x="-456" y="120310"/>
                  <a:pt x="-510" y="116285"/>
                  <a:pt x="1288" y="112958"/>
                </a:cubicBezTo>
                <a:lnTo>
                  <a:pt x="59243" y="5635"/>
                </a:lnTo>
                <a:cubicBezTo>
                  <a:pt x="61121" y="2173"/>
                  <a:pt x="64743" y="0"/>
                  <a:pt x="68687" y="0"/>
                </a:cubicBezTo>
                <a:close/>
                <a:moveTo>
                  <a:pt x="68687" y="45076"/>
                </a:moveTo>
                <a:cubicBezTo>
                  <a:pt x="65119" y="45076"/>
                  <a:pt x="62248" y="47947"/>
                  <a:pt x="62248" y="51515"/>
                </a:cubicBezTo>
                <a:lnTo>
                  <a:pt x="62248" y="81566"/>
                </a:lnTo>
                <a:cubicBezTo>
                  <a:pt x="62248" y="85135"/>
                  <a:pt x="65119" y="88006"/>
                  <a:pt x="68687" y="88006"/>
                </a:cubicBezTo>
                <a:cubicBezTo>
                  <a:pt x="72256" y="88006"/>
                  <a:pt x="75127" y="85135"/>
                  <a:pt x="75127" y="81566"/>
                </a:cubicBezTo>
                <a:lnTo>
                  <a:pt x="75127" y="51515"/>
                </a:lnTo>
                <a:cubicBezTo>
                  <a:pt x="75127" y="47947"/>
                  <a:pt x="72256" y="45076"/>
                  <a:pt x="68687" y="45076"/>
                </a:cubicBezTo>
                <a:close/>
                <a:moveTo>
                  <a:pt x="75851" y="103031"/>
                </a:moveTo>
                <a:cubicBezTo>
                  <a:pt x="76014" y="100372"/>
                  <a:pt x="74688" y="97842"/>
                  <a:pt x="72409" y="96463"/>
                </a:cubicBezTo>
                <a:cubicBezTo>
                  <a:pt x="70129" y="95084"/>
                  <a:pt x="67273" y="95084"/>
                  <a:pt x="64993" y="96463"/>
                </a:cubicBezTo>
                <a:cubicBezTo>
                  <a:pt x="62713" y="97842"/>
                  <a:pt x="61387" y="100372"/>
                  <a:pt x="61550" y="103031"/>
                </a:cubicBezTo>
                <a:cubicBezTo>
                  <a:pt x="61387" y="105690"/>
                  <a:pt x="62713" y="108220"/>
                  <a:pt x="64993" y="109599"/>
                </a:cubicBezTo>
                <a:cubicBezTo>
                  <a:pt x="67273" y="110978"/>
                  <a:pt x="70129" y="110978"/>
                  <a:pt x="72409" y="109599"/>
                </a:cubicBezTo>
                <a:cubicBezTo>
                  <a:pt x="74688" y="108220"/>
                  <a:pt x="76014" y="105690"/>
                  <a:pt x="75851" y="103031"/>
                </a:cubicBez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728086" y="6987755"/>
            <a:ext cx="5546501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 Marker:</a:t>
            </a:r>
            <a:r>
              <a:rPr lang="en-US" sz="946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The </a:t>
            </a:r>
            <a:r>
              <a:rPr lang="en-US" sz="946" dirty="0">
                <a:solidFill>
                  <a:srgbClr val="ECEFF4">
                    <a:alpha val="90000"/>
                  </a:srgbClr>
                </a:solidFill>
                <a:highlight>
                  <a:srgbClr val="BF616A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[!] </a:t>
            </a:r>
            <a:r>
              <a:rPr lang="en-US" sz="946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symbol indicates a potentially malicious API call requiring further investigation.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065287" y="1548899"/>
            <a:ext cx="3784672" cy="2951838"/>
          </a:xfrm>
          <a:custGeom>
            <a:avLst/>
            <a:gdLst/>
            <a:ahLst/>
            <a:cxnLst/>
            <a:rect l="l" t="t" r="r" b="b"/>
            <a:pathLst>
              <a:path w="3784672" h="2951838">
                <a:moveTo>
                  <a:pt x="0" y="0"/>
                </a:moveTo>
                <a:lnTo>
                  <a:pt x="3784672" y="0"/>
                </a:lnTo>
                <a:lnTo>
                  <a:pt x="3784672" y="2951838"/>
                </a:lnTo>
                <a:lnTo>
                  <a:pt x="0" y="2951838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8206096" y="1689709"/>
            <a:ext cx="3580327" cy="240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7" b="1" kern="0" spc="6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Column Breakdown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12965" y="2033145"/>
            <a:ext cx="13737" cy="575256"/>
          </a:xfrm>
          <a:custGeom>
            <a:avLst/>
            <a:gdLst/>
            <a:ahLst/>
            <a:cxnLst/>
            <a:rect l="l" t="t" r="r" b="b"/>
            <a:pathLst>
              <a:path w="13737" h="575256">
                <a:moveTo>
                  <a:pt x="0" y="0"/>
                </a:moveTo>
                <a:lnTo>
                  <a:pt x="13737" y="0"/>
                </a:lnTo>
                <a:lnTo>
                  <a:pt x="13737" y="575256"/>
                </a:lnTo>
                <a:lnTo>
                  <a:pt x="0" y="575256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5"/>
          <p:cNvSpPr/>
          <p:nvPr/>
        </p:nvSpPr>
        <p:spPr>
          <a:xfrm>
            <a:off x="8322864" y="2033145"/>
            <a:ext cx="3451538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ADDRESS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22864" y="2273551"/>
            <a:ext cx="3442952" cy="334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46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location where instruction is stored. Essential for navigation and cross-referencing.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12965" y="2707140"/>
            <a:ext cx="13737" cy="575256"/>
          </a:xfrm>
          <a:custGeom>
            <a:avLst/>
            <a:gdLst/>
            <a:ahLst/>
            <a:cxnLst/>
            <a:rect l="l" t="t" r="r" b="b"/>
            <a:pathLst>
              <a:path w="13737" h="575256">
                <a:moveTo>
                  <a:pt x="0" y="0"/>
                </a:moveTo>
                <a:lnTo>
                  <a:pt x="13737" y="0"/>
                </a:lnTo>
                <a:lnTo>
                  <a:pt x="13737" y="575256"/>
                </a:lnTo>
                <a:lnTo>
                  <a:pt x="0" y="575256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8322864" y="2707140"/>
            <a:ext cx="3451538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22864" y="2947545"/>
            <a:ext cx="3442952" cy="334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46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Raw hexadecimal instruction bytes. Critical for verifying disassembly accuracy.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12965" y="3381134"/>
            <a:ext cx="13737" cy="575256"/>
          </a:xfrm>
          <a:custGeom>
            <a:avLst/>
            <a:gdLst/>
            <a:ahLst/>
            <a:cxnLst/>
            <a:rect l="l" t="t" r="r" b="b"/>
            <a:pathLst>
              <a:path w="13737" h="575256">
                <a:moveTo>
                  <a:pt x="0" y="0"/>
                </a:moveTo>
                <a:lnTo>
                  <a:pt x="13737" y="0"/>
                </a:lnTo>
                <a:lnTo>
                  <a:pt x="13737" y="575256"/>
                </a:lnTo>
                <a:lnTo>
                  <a:pt x="0" y="575256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8322864" y="3381134"/>
            <a:ext cx="3451538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MNEMONIC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322864" y="3621540"/>
            <a:ext cx="3442952" cy="3348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46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Assembly instruction with operands. Human-readable representation of CPU operations.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065287" y="4609457"/>
            <a:ext cx="3784672" cy="1268998"/>
          </a:xfrm>
          <a:custGeom>
            <a:avLst/>
            <a:gdLst/>
            <a:ahLst/>
            <a:cxnLst/>
            <a:rect l="l" t="t" r="r" b="b"/>
            <a:pathLst>
              <a:path w="3784672" h="1268998">
                <a:moveTo>
                  <a:pt x="0" y="0"/>
                </a:moveTo>
                <a:lnTo>
                  <a:pt x="3784672" y="0"/>
                </a:lnTo>
                <a:lnTo>
                  <a:pt x="3784672" y="1268998"/>
                </a:lnTo>
                <a:lnTo>
                  <a:pt x="0" y="1268998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6" name="Shape 54"/>
          <p:cNvSpPr/>
          <p:nvPr/>
        </p:nvSpPr>
        <p:spPr>
          <a:xfrm>
            <a:off x="8188924" y="4750265"/>
            <a:ext cx="137375" cy="137375"/>
          </a:xfrm>
          <a:custGeom>
            <a:avLst/>
            <a:gdLst/>
            <a:ahLst/>
            <a:cxnLst/>
            <a:rect l="l" t="t" r="r" b="b"/>
            <a:pathLst>
              <a:path w="137375" h="137375">
                <a:moveTo>
                  <a:pt x="68687" y="137375"/>
                </a:moveTo>
                <a:cubicBezTo>
                  <a:pt x="106597" y="137375"/>
                  <a:pt x="137375" y="106597"/>
                  <a:pt x="137375" y="68687"/>
                </a:cubicBezTo>
                <a:cubicBezTo>
                  <a:pt x="137375" y="30778"/>
                  <a:pt x="106597" y="0"/>
                  <a:pt x="68687" y="0"/>
                </a:cubicBezTo>
                <a:cubicBezTo>
                  <a:pt x="30778" y="0"/>
                  <a:pt x="0" y="30778"/>
                  <a:pt x="0" y="68687"/>
                </a:cubicBezTo>
                <a:cubicBezTo>
                  <a:pt x="0" y="106597"/>
                  <a:pt x="30778" y="137375"/>
                  <a:pt x="68687" y="137375"/>
                </a:cubicBezTo>
                <a:close/>
                <a:moveTo>
                  <a:pt x="60101" y="42930"/>
                </a:moveTo>
                <a:cubicBezTo>
                  <a:pt x="60101" y="38191"/>
                  <a:pt x="63949" y="34344"/>
                  <a:pt x="68687" y="34344"/>
                </a:cubicBezTo>
                <a:cubicBezTo>
                  <a:pt x="73426" y="34344"/>
                  <a:pt x="77273" y="38191"/>
                  <a:pt x="77273" y="42930"/>
                </a:cubicBezTo>
                <a:cubicBezTo>
                  <a:pt x="77273" y="47668"/>
                  <a:pt x="73426" y="51515"/>
                  <a:pt x="68687" y="51515"/>
                </a:cubicBezTo>
                <a:cubicBezTo>
                  <a:pt x="63949" y="51515"/>
                  <a:pt x="60101" y="47668"/>
                  <a:pt x="60101" y="42930"/>
                </a:cubicBezTo>
                <a:close/>
                <a:moveTo>
                  <a:pt x="57955" y="60101"/>
                </a:moveTo>
                <a:lnTo>
                  <a:pt x="70834" y="60101"/>
                </a:lnTo>
                <a:cubicBezTo>
                  <a:pt x="74402" y="60101"/>
                  <a:pt x="77273" y="62972"/>
                  <a:pt x="77273" y="66541"/>
                </a:cubicBezTo>
                <a:lnTo>
                  <a:pt x="77273" y="90152"/>
                </a:lnTo>
                <a:lnTo>
                  <a:pt x="79420" y="90152"/>
                </a:lnTo>
                <a:cubicBezTo>
                  <a:pt x="82988" y="90152"/>
                  <a:pt x="85859" y="93023"/>
                  <a:pt x="85859" y="96592"/>
                </a:cubicBezTo>
                <a:cubicBezTo>
                  <a:pt x="85859" y="100160"/>
                  <a:pt x="82988" y="103031"/>
                  <a:pt x="79420" y="103031"/>
                </a:cubicBezTo>
                <a:lnTo>
                  <a:pt x="57955" y="103031"/>
                </a:lnTo>
                <a:cubicBezTo>
                  <a:pt x="54386" y="103031"/>
                  <a:pt x="51515" y="100160"/>
                  <a:pt x="51515" y="96592"/>
                </a:cubicBezTo>
                <a:cubicBezTo>
                  <a:pt x="51515" y="93023"/>
                  <a:pt x="54386" y="90152"/>
                  <a:pt x="57955" y="90152"/>
                </a:cubicBezTo>
                <a:lnTo>
                  <a:pt x="64394" y="90152"/>
                </a:lnTo>
                <a:lnTo>
                  <a:pt x="64394" y="72980"/>
                </a:lnTo>
                <a:lnTo>
                  <a:pt x="57955" y="72980"/>
                </a:lnTo>
                <a:cubicBezTo>
                  <a:pt x="54386" y="72980"/>
                  <a:pt x="51515" y="70109"/>
                  <a:pt x="51515" y="66541"/>
                </a:cubicBezTo>
                <a:cubicBezTo>
                  <a:pt x="51515" y="62972"/>
                  <a:pt x="54386" y="60101"/>
                  <a:pt x="57955" y="60101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Text 55"/>
          <p:cNvSpPr/>
          <p:nvPr/>
        </p:nvSpPr>
        <p:spPr>
          <a:xfrm>
            <a:off x="8446502" y="4715921"/>
            <a:ext cx="1107583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Benefits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8171752" y="4990670"/>
            <a:ext cx="3631842" cy="781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46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This three-column format provides complete information for analysis, enabling analysts to verify instruction boundaries, understand program flow, and identify suspicious API interactions that may indicate malicious behavior.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065287" y="5988354"/>
            <a:ext cx="3784672" cy="1277584"/>
          </a:xfrm>
          <a:custGeom>
            <a:avLst/>
            <a:gdLst/>
            <a:ahLst/>
            <a:cxnLst/>
            <a:rect l="l" t="t" r="r" b="b"/>
            <a:pathLst>
              <a:path w="3784672" h="1277584">
                <a:moveTo>
                  <a:pt x="0" y="0"/>
                </a:moveTo>
                <a:lnTo>
                  <a:pt x="3784672" y="0"/>
                </a:lnTo>
                <a:lnTo>
                  <a:pt x="3784672" y="1277584"/>
                </a:lnTo>
                <a:lnTo>
                  <a:pt x="0" y="1277584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8171752" y="6094820"/>
            <a:ext cx="3640428" cy="2060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82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91071" y="6403913"/>
            <a:ext cx="90152" cy="103031"/>
          </a:xfrm>
          <a:custGeom>
            <a:avLst/>
            <a:gdLst/>
            <a:ahLst/>
            <a:cxnLst/>
            <a:rect l="l" t="t" r="r" b="b"/>
            <a:pathLst>
              <a:path w="90152" h="103031">
                <a:moveTo>
                  <a:pt x="87496" y="14106"/>
                </a:moveTo>
                <a:cubicBezTo>
                  <a:pt x="90373" y="16199"/>
                  <a:pt x="91017" y="20224"/>
                  <a:pt x="88925" y="23101"/>
                </a:cubicBezTo>
                <a:lnTo>
                  <a:pt x="37409" y="93935"/>
                </a:lnTo>
                <a:cubicBezTo>
                  <a:pt x="36302" y="95465"/>
                  <a:pt x="34592" y="96410"/>
                  <a:pt x="32700" y="96571"/>
                </a:cubicBezTo>
                <a:cubicBezTo>
                  <a:pt x="30809" y="96732"/>
                  <a:pt x="28977" y="96028"/>
                  <a:pt x="27649" y="94700"/>
                </a:cubicBezTo>
                <a:lnTo>
                  <a:pt x="1892" y="68942"/>
                </a:lnTo>
                <a:cubicBezTo>
                  <a:pt x="-624" y="66427"/>
                  <a:pt x="-624" y="62342"/>
                  <a:pt x="1892" y="59826"/>
                </a:cubicBezTo>
                <a:cubicBezTo>
                  <a:pt x="4407" y="57311"/>
                  <a:pt x="8492" y="57311"/>
                  <a:pt x="11007" y="59826"/>
                </a:cubicBezTo>
                <a:lnTo>
                  <a:pt x="31433" y="80251"/>
                </a:lnTo>
                <a:lnTo>
                  <a:pt x="78521" y="15515"/>
                </a:lnTo>
                <a:cubicBezTo>
                  <a:pt x="80614" y="12637"/>
                  <a:pt x="84638" y="11993"/>
                  <a:pt x="87516" y="14086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8369229" y="6369569"/>
            <a:ext cx="1751527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Instruction boundary verification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91071" y="6609975"/>
            <a:ext cx="90152" cy="103031"/>
          </a:xfrm>
          <a:custGeom>
            <a:avLst/>
            <a:gdLst/>
            <a:ahLst/>
            <a:cxnLst/>
            <a:rect l="l" t="t" r="r" b="b"/>
            <a:pathLst>
              <a:path w="90152" h="103031">
                <a:moveTo>
                  <a:pt x="87496" y="14106"/>
                </a:moveTo>
                <a:cubicBezTo>
                  <a:pt x="90373" y="16199"/>
                  <a:pt x="91017" y="20224"/>
                  <a:pt x="88925" y="23101"/>
                </a:cubicBezTo>
                <a:lnTo>
                  <a:pt x="37409" y="93935"/>
                </a:lnTo>
                <a:cubicBezTo>
                  <a:pt x="36302" y="95465"/>
                  <a:pt x="34592" y="96410"/>
                  <a:pt x="32700" y="96571"/>
                </a:cubicBezTo>
                <a:cubicBezTo>
                  <a:pt x="30809" y="96732"/>
                  <a:pt x="28977" y="96028"/>
                  <a:pt x="27649" y="94700"/>
                </a:cubicBezTo>
                <a:lnTo>
                  <a:pt x="1892" y="68942"/>
                </a:lnTo>
                <a:cubicBezTo>
                  <a:pt x="-624" y="66427"/>
                  <a:pt x="-624" y="62342"/>
                  <a:pt x="1892" y="59826"/>
                </a:cubicBezTo>
                <a:cubicBezTo>
                  <a:pt x="4407" y="57311"/>
                  <a:pt x="8492" y="57311"/>
                  <a:pt x="11007" y="59826"/>
                </a:cubicBezTo>
                <a:lnTo>
                  <a:pt x="31433" y="80251"/>
                </a:lnTo>
                <a:lnTo>
                  <a:pt x="78521" y="15515"/>
                </a:lnTo>
                <a:cubicBezTo>
                  <a:pt x="80614" y="12637"/>
                  <a:pt x="84638" y="11993"/>
                  <a:pt x="87516" y="14086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8369229" y="6575631"/>
            <a:ext cx="1511121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layout visualization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91071" y="6816037"/>
            <a:ext cx="90152" cy="103031"/>
          </a:xfrm>
          <a:custGeom>
            <a:avLst/>
            <a:gdLst/>
            <a:ahLst/>
            <a:cxnLst/>
            <a:rect l="l" t="t" r="r" b="b"/>
            <a:pathLst>
              <a:path w="90152" h="103031">
                <a:moveTo>
                  <a:pt x="87496" y="14106"/>
                </a:moveTo>
                <a:cubicBezTo>
                  <a:pt x="90373" y="16199"/>
                  <a:pt x="91017" y="20224"/>
                  <a:pt x="88925" y="23101"/>
                </a:cubicBezTo>
                <a:lnTo>
                  <a:pt x="37409" y="93935"/>
                </a:lnTo>
                <a:cubicBezTo>
                  <a:pt x="36302" y="95465"/>
                  <a:pt x="34592" y="96410"/>
                  <a:pt x="32700" y="96571"/>
                </a:cubicBezTo>
                <a:cubicBezTo>
                  <a:pt x="30809" y="96732"/>
                  <a:pt x="28977" y="96028"/>
                  <a:pt x="27649" y="94700"/>
                </a:cubicBezTo>
                <a:lnTo>
                  <a:pt x="1892" y="68942"/>
                </a:lnTo>
                <a:cubicBezTo>
                  <a:pt x="-624" y="66427"/>
                  <a:pt x="-624" y="62342"/>
                  <a:pt x="1892" y="59826"/>
                </a:cubicBezTo>
                <a:cubicBezTo>
                  <a:pt x="4407" y="57311"/>
                  <a:pt x="8492" y="57311"/>
                  <a:pt x="11007" y="59826"/>
                </a:cubicBezTo>
                <a:lnTo>
                  <a:pt x="31433" y="80251"/>
                </a:lnTo>
                <a:lnTo>
                  <a:pt x="78521" y="15515"/>
                </a:lnTo>
                <a:cubicBezTo>
                  <a:pt x="80614" y="12637"/>
                  <a:pt x="84638" y="11993"/>
                  <a:pt x="87516" y="14086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4"/>
          <p:cNvSpPr/>
          <p:nvPr/>
        </p:nvSpPr>
        <p:spPr>
          <a:xfrm>
            <a:off x="8369229" y="6781693"/>
            <a:ext cx="1141927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call identification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191071" y="7022099"/>
            <a:ext cx="90152" cy="103031"/>
          </a:xfrm>
          <a:custGeom>
            <a:avLst/>
            <a:gdLst/>
            <a:ahLst/>
            <a:cxnLst/>
            <a:rect l="l" t="t" r="r" b="b"/>
            <a:pathLst>
              <a:path w="90152" h="103031">
                <a:moveTo>
                  <a:pt x="87496" y="14106"/>
                </a:moveTo>
                <a:cubicBezTo>
                  <a:pt x="90373" y="16199"/>
                  <a:pt x="91017" y="20224"/>
                  <a:pt x="88925" y="23101"/>
                </a:cubicBezTo>
                <a:lnTo>
                  <a:pt x="37409" y="93935"/>
                </a:lnTo>
                <a:cubicBezTo>
                  <a:pt x="36302" y="95465"/>
                  <a:pt x="34592" y="96410"/>
                  <a:pt x="32700" y="96571"/>
                </a:cubicBezTo>
                <a:cubicBezTo>
                  <a:pt x="30809" y="96732"/>
                  <a:pt x="28977" y="96028"/>
                  <a:pt x="27649" y="94700"/>
                </a:cubicBezTo>
                <a:lnTo>
                  <a:pt x="1892" y="68942"/>
                </a:lnTo>
                <a:cubicBezTo>
                  <a:pt x="-624" y="66427"/>
                  <a:pt x="-624" y="62342"/>
                  <a:pt x="1892" y="59826"/>
                </a:cubicBezTo>
                <a:cubicBezTo>
                  <a:pt x="4407" y="57311"/>
                  <a:pt x="8492" y="57311"/>
                  <a:pt x="11007" y="59826"/>
                </a:cubicBezTo>
                <a:lnTo>
                  <a:pt x="31433" y="80251"/>
                </a:lnTo>
                <a:lnTo>
                  <a:pt x="78521" y="15515"/>
                </a:lnTo>
                <a:cubicBezTo>
                  <a:pt x="80614" y="12637"/>
                  <a:pt x="84638" y="11993"/>
                  <a:pt x="87516" y="14086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Text 66"/>
          <p:cNvSpPr/>
          <p:nvPr/>
        </p:nvSpPr>
        <p:spPr>
          <a:xfrm>
            <a:off x="8369229" y="6987755"/>
            <a:ext cx="1141927" cy="1717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6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flow analysis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" y="372844"/>
            <a:ext cx="11511560" cy="1864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8" kern="0" spc="308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2844" y="633835"/>
            <a:ext cx="11670018" cy="4474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23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Pattern Detection Engine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2844" y="1155817"/>
            <a:ext cx="11520881" cy="2237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Five categories of malicious patterns automatically identified by the analysis engine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2844" y="1491376"/>
            <a:ext cx="1193101" cy="37284"/>
          </a:xfrm>
          <a:custGeom>
            <a:avLst/>
            <a:gdLst/>
            <a:ahLst/>
            <a:cxnLst/>
            <a:rect l="l" t="t" r="r" b="b"/>
            <a:pathLst>
              <a:path w="1193101" h="37284">
                <a:moveTo>
                  <a:pt x="0" y="0"/>
                </a:moveTo>
                <a:lnTo>
                  <a:pt x="1193101" y="0"/>
                </a:lnTo>
                <a:lnTo>
                  <a:pt x="1193101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2844" y="1659156"/>
            <a:ext cx="5667229" cy="2078606"/>
          </a:xfrm>
          <a:custGeom>
            <a:avLst/>
            <a:gdLst/>
            <a:ahLst/>
            <a:cxnLst/>
            <a:rect l="l" t="t" r="r" b="b"/>
            <a:pathLst>
              <a:path w="5667229" h="2078606">
                <a:moveTo>
                  <a:pt x="0" y="0"/>
                </a:moveTo>
                <a:lnTo>
                  <a:pt x="5667229" y="0"/>
                </a:lnTo>
                <a:lnTo>
                  <a:pt x="5667229" y="2078606"/>
                </a:lnTo>
                <a:lnTo>
                  <a:pt x="0" y="207860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72844" y="1659156"/>
            <a:ext cx="5667229" cy="37284"/>
          </a:xfrm>
          <a:custGeom>
            <a:avLst/>
            <a:gdLst/>
            <a:ahLst/>
            <a:cxnLst/>
            <a:rect l="l" t="t" r="r" b="b"/>
            <a:pathLst>
              <a:path w="5667229" h="37284">
                <a:moveTo>
                  <a:pt x="0" y="0"/>
                </a:moveTo>
                <a:lnTo>
                  <a:pt x="5667229" y="0"/>
                </a:lnTo>
                <a:lnTo>
                  <a:pt x="5667229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484697" y="1808175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89560" y="1910707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83890" y="0"/>
                </a:moveTo>
                <a:cubicBezTo>
                  <a:pt x="88707" y="0"/>
                  <a:pt x="93131" y="2654"/>
                  <a:pt x="95425" y="6882"/>
                </a:cubicBezTo>
                <a:lnTo>
                  <a:pt x="166207" y="137960"/>
                </a:lnTo>
                <a:cubicBezTo>
                  <a:pt x="168402" y="142023"/>
                  <a:pt x="168304" y="146938"/>
                  <a:pt x="165945" y="150904"/>
                </a:cubicBezTo>
                <a:cubicBezTo>
                  <a:pt x="163585" y="154869"/>
                  <a:pt x="159293" y="157294"/>
                  <a:pt x="154672" y="157294"/>
                </a:cubicBezTo>
                <a:lnTo>
                  <a:pt x="13108" y="157294"/>
                </a:lnTo>
                <a:cubicBezTo>
                  <a:pt x="8487" y="157294"/>
                  <a:pt x="4227" y="154869"/>
                  <a:pt x="1835" y="150904"/>
                </a:cubicBezTo>
                <a:cubicBezTo>
                  <a:pt x="-557" y="146938"/>
                  <a:pt x="-623" y="142023"/>
                  <a:pt x="1573" y="137960"/>
                </a:cubicBezTo>
                <a:lnTo>
                  <a:pt x="72355" y="6882"/>
                </a:lnTo>
                <a:cubicBezTo>
                  <a:pt x="74649" y="2654"/>
                  <a:pt x="79073" y="0"/>
                  <a:pt x="83890" y="0"/>
                </a:cubicBezTo>
                <a:close/>
                <a:moveTo>
                  <a:pt x="83890" y="55053"/>
                </a:moveTo>
                <a:cubicBezTo>
                  <a:pt x="79532" y="55053"/>
                  <a:pt x="76025" y="58559"/>
                  <a:pt x="76025" y="62917"/>
                </a:cubicBezTo>
                <a:lnTo>
                  <a:pt x="76025" y="99619"/>
                </a:lnTo>
                <a:cubicBezTo>
                  <a:pt x="76025" y="103978"/>
                  <a:pt x="79532" y="107484"/>
                  <a:pt x="83890" y="107484"/>
                </a:cubicBezTo>
                <a:cubicBezTo>
                  <a:pt x="88248" y="107484"/>
                  <a:pt x="91755" y="103978"/>
                  <a:pt x="91755" y="99619"/>
                </a:cubicBezTo>
                <a:lnTo>
                  <a:pt x="91755" y="62917"/>
                </a:lnTo>
                <a:cubicBezTo>
                  <a:pt x="91755" y="58559"/>
                  <a:pt x="88248" y="55053"/>
                  <a:pt x="83890" y="55053"/>
                </a:cubicBezTo>
                <a:close/>
                <a:moveTo>
                  <a:pt x="92639" y="125835"/>
                </a:moveTo>
                <a:cubicBezTo>
                  <a:pt x="92838" y="122587"/>
                  <a:pt x="91219" y="119497"/>
                  <a:pt x="88435" y="117813"/>
                </a:cubicBezTo>
                <a:cubicBezTo>
                  <a:pt x="85651" y="116129"/>
                  <a:pt x="82162" y="116129"/>
                  <a:pt x="79378" y="117813"/>
                </a:cubicBezTo>
                <a:cubicBezTo>
                  <a:pt x="76594" y="119497"/>
                  <a:pt x="74974" y="122587"/>
                  <a:pt x="75173" y="125835"/>
                </a:cubicBezTo>
                <a:cubicBezTo>
                  <a:pt x="74974" y="129083"/>
                  <a:pt x="76594" y="132172"/>
                  <a:pt x="79378" y="133856"/>
                </a:cubicBezTo>
                <a:cubicBezTo>
                  <a:pt x="82162" y="135541"/>
                  <a:pt x="85651" y="135541"/>
                  <a:pt x="88435" y="133856"/>
                </a:cubicBezTo>
                <a:cubicBezTo>
                  <a:pt x="91219" y="132172"/>
                  <a:pt x="92838" y="129083"/>
                  <a:pt x="92639" y="125835"/>
                </a:cubicBez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69394" y="1789651"/>
            <a:ext cx="1547303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b="1" kern="0" spc="44" dirty="0">
                <a:solidFill>
                  <a:srgbClr val="BF61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01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69394" y="1938671"/>
            <a:ext cx="1575266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Dangerous API Calls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84697" y="2274230"/>
            <a:ext cx="5508771" cy="428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8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High-risk system functions</a:t>
            </a:r>
            <a:r>
              <a:rPr lang="en-US" sz="1028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can be leveraged for malicious purposes, including process creation, memory manipulation, and system modification.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84697" y="2772909"/>
            <a:ext cx="5443523" cy="857541"/>
          </a:xfrm>
          <a:custGeom>
            <a:avLst/>
            <a:gdLst/>
            <a:ahLst/>
            <a:cxnLst/>
            <a:rect l="l" t="t" r="r" b="b"/>
            <a:pathLst>
              <a:path w="5443523" h="857541">
                <a:moveTo>
                  <a:pt x="0" y="0"/>
                </a:moveTo>
                <a:lnTo>
                  <a:pt x="5443523" y="0"/>
                </a:lnTo>
                <a:lnTo>
                  <a:pt x="5443523" y="857541"/>
                </a:lnTo>
                <a:lnTo>
                  <a:pt x="0" y="85754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559266" y="2847478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CreateProcessA/W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Process execution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9266" y="3033786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VirtualAllocEx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Memory allocation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9266" y="3220090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WriteProcessMemory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Code injection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9266" y="3406398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SetWindowsHookEx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- System hooks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53908" y="1659156"/>
            <a:ext cx="5667229" cy="2078606"/>
          </a:xfrm>
          <a:custGeom>
            <a:avLst/>
            <a:gdLst/>
            <a:ahLst/>
            <a:cxnLst/>
            <a:rect l="l" t="t" r="r" b="b"/>
            <a:pathLst>
              <a:path w="5667229" h="2078606">
                <a:moveTo>
                  <a:pt x="0" y="0"/>
                </a:moveTo>
                <a:lnTo>
                  <a:pt x="5667229" y="0"/>
                </a:lnTo>
                <a:lnTo>
                  <a:pt x="5667229" y="2078606"/>
                </a:lnTo>
                <a:lnTo>
                  <a:pt x="0" y="207860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6153908" y="1659156"/>
            <a:ext cx="5667229" cy="37284"/>
          </a:xfrm>
          <a:custGeom>
            <a:avLst/>
            <a:gdLst/>
            <a:ahLst/>
            <a:cxnLst/>
            <a:rect l="l" t="t" r="r" b="b"/>
            <a:pathLst>
              <a:path w="5667229" h="37284">
                <a:moveTo>
                  <a:pt x="0" y="0"/>
                </a:moveTo>
                <a:lnTo>
                  <a:pt x="5667229" y="0"/>
                </a:lnTo>
                <a:lnTo>
                  <a:pt x="5667229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265761" y="1808175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D0877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370623" y="1910707"/>
            <a:ext cx="167780" cy="167780"/>
          </a:xfrm>
          <a:custGeom>
            <a:avLst/>
            <a:gdLst/>
            <a:ahLst/>
            <a:cxnLst/>
            <a:rect l="l" t="t" r="r" b="b"/>
            <a:pathLst>
              <a:path w="167780" h="167780">
                <a:moveTo>
                  <a:pt x="154541" y="7111"/>
                </a:moveTo>
                <a:cubicBezTo>
                  <a:pt x="147364" y="-66"/>
                  <a:pt x="135764" y="-66"/>
                  <a:pt x="128588" y="7111"/>
                </a:cubicBezTo>
                <a:lnTo>
                  <a:pt x="120592" y="15107"/>
                </a:lnTo>
                <a:lnTo>
                  <a:pt x="152673" y="47188"/>
                </a:lnTo>
                <a:lnTo>
                  <a:pt x="160669" y="39192"/>
                </a:lnTo>
                <a:cubicBezTo>
                  <a:pt x="167845" y="32016"/>
                  <a:pt x="167845" y="20415"/>
                  <a:pt x="160669" y="13239"/>
                </a:cubicBezTo>
                <a:lnTo>
                  <a:pt x="154541" y="7111"/>
                </a:lnTo>
                <a:close/>
                <a:moveTo>
                  <a:pt x="56495" y="79204"/>
                </a:moveTo>
                <a:cubicBezTo>
                  <a:pt x="54496" y="81203"/>
                  <a:pt x="52956" y="83661"/>
                  <a:pt x="52071" y="86380"/>
                </a:cubicBezTo>
                <a:lnTo>
                  <a:pt x="42371" y="115480"/>
                </a:lnTo>
                <a:cubicBezTo>
                  <a:pt x="41421" y="118298"/>
                  <a:pt x="42174" y="121411"/>
                  <a:pt x="44272" y="123541"/>
                </a:cubicBezTo>
                <a:cubicBezTo>
                  <a:pt x="46369" y="125671"/>
                  <a:pt x="49482" y="126392"/>
                  <a:pt x="52333" y="125442"/>
                </a:cubicBezTo>
                <a:lnTo>
                  <a:pt x="81432" y="115742"/>
                </a:lnTo>
                <a:cubicBezTo>
                  <a:pt x="84119" y="114857"/>
                  <a:pt x="86577" y="113317"/>
                  <a:pt x="88609" y="111318"/>
                </a:cubicBezTo>
                <a:lnTo>
                  <a:pt x="141564" y="58297"/>
                </a:lnTo>
                <a:lnTo>
                  <a:pt x="109483" y="26216"/>
                </a:lnTo>
                <a:lnTo>
                  <a:pt x="56495" y="79204"/>
                </a:lnTo>
                <a:close/>
                <a:moveTo>
                  <a:pt x="31459" y="20972"/>
                </a:moveTo>
                <a:cubicBezTo>
                  <a:pt x="14091" y="20972"/>
                  <a:pt x="0" y="35063"/>
                  <a:pt x="0" y="52431"/>
                </a:cubicBezTo>
                <a:lnTo>
                  <a:pt x="0" y="136321"/>
                </a:lnTo>
                <a:cubicBezTo>
                  <a:pt x="0" y="153689"/>
                  <a:pt x="14091" y="167780"/>
                  <a:pt x="31459" y="167780"/>
                </a:cubicBezTo>
                <a:lnTo>
                  <a:pt x="115349" y="167780"/>
                </a:lnTo>
                <a:cubicBezTo>
                  <a:pt x="132716" y="167780"/>
                  <a:pt x="146807" y="153689"/>
                  <a:pt x="146807" y="136321"/>
                </a:cubicBezTo>
                <a:lnTo>
                  <a:pt x="146807" y="104862"/>
                </a:lnTo>
                <a:cubicBezTo>
                  <a:pt x="146807" y="99062"/>
                  <a:pt x="142121" y="94376"/>
                  <a:pt x="136321" y="94376"/>
                </a:cubicBezTo>
                <a:cubicBezTo>
                  <a:pt x="130521" y="94376"/>
                  <a:pt x="125835" y="99062"/>
                  <a:pt x="125835" y="104862"/>
                </a:cubicBezTo>
                <a:lnTo>
                  <a:pt x="125835" y="136321"/>
                </a:lnTo>
                <a:cubicBezTo>
                  <a:pt x="125835" y="142121"/>
                  <a:pt x="121149" y="146807"/>
                  <a:pt x="115349" y="146807"/>
                </a:cubicBezTo>
                <a:lnTo>
                  <a:pt x="31459" y="146807"/>
                </a:lnTo>
                <a:cubicBezTo>
                  <a:pt x="25659" y="146807"/>
                  <a:pt x="20972" y="142121"/>
                  <a:pt x="20972" y="136321"/>
                </a:cubicBezTo>
                <a:lnTo>
                  <a:pt x="20972" y="52431"/>
                </a:lnTo>
                <a:cubicBezTo>
                  <a:pt x="20972" y="46631"/>
                  <a:pt x="25659" y="41945"/>
                  <a:pt x="31459" y="41945"/>
                </a:cubicBezTo>
                <a:lnTo>
                  <a:pt x="62917" y="41945"/>
                </a:lnTo>
                <a:cubicBezTo>
                  <a:pt x="68718" y="41945"/>
                  <a:pt x="73404" y="37259"/>
                  <a:pt x="73404" y="31459"/>
                </a:cubicBezTo>
                <a:cubicBezTo>
                  <a:pt x="73404" y="25659"/>
                  <a:pt x="68718" y="20972"/>
                  <a:pt x="62917" y="20972"/>
                </a:cubicBezTo>
                <a:lnTo>
                  <a:pt x="31459" y="20972"/>
                </a:ln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6750458" y="1789651"/>
            <a:ext cx="1603229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b="1" kern="0" spc="44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02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750458" y="1938671"/>
            <a:ext cx="1631193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Self-Modifying Code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265761" y="2274230"/>
            <a:ext cx="5508771" cy="214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8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that modifies itself</a:t>
            </a:r>
            <a:r>
              <a:rPr lang="en-US" sz="1028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during execution to evade detection and hinder analysis attempts.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265761" y="2560854"/>
            <a:ext cx="5443523" cy="857541"/>
          </a:xfrm>
          <a:custGeom>
            <a:avLst/>
            <a:gdLst/>
            <a:ahLst/>
            <a:cxnLst/>
            <a:rect l="l" t="t" r="r" b="b"/>
            <a:pathLst>
              <a:path w="5443523" h="857541">
                <a:moveTo>
                  <a:pt x="0" y="0"/>
                </a:moveTo>
                <a:lnTo>
                  <a:pt x="5443523" y="0"/>
                </a:lnTo>
                <a:lnTo>
                  <a:pt x="5443523" y="857541"/>
                </a:lnTo>
                <a:lnTo>
                  <a:pt x="0" y="85754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6340330" y="2635423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Dynamic code generation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40330" y="2821731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Runtime decryption/encryption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40330" y="3008035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Write-execute memory pages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340330" y="3194343"/>
            <a:ext cx="5350312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Packers and protectors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72844" y="3872335"/>
            <a:ext cx="3737761" cy="2078606"/>
          </a:xfrm>
          <a:custGeom>
            <a:avLst/>
            <a:gdLst/>
            <a:ahLst/>
            <a:cxnLst/>
            <a:rect l="l" t="t" r="r" b="b"/>
            <a:pathLst>
              <a:path w="3737761" h="2078606">
                <a:moveTo>
                  <a:pt x="0" y="0"/>
                </a:moveTo>
                <a:lnTo>
                  <a:pt x="3737761" y="0"/>
                </a:lnTo>
                <a:lnTo>
                  <a:pt x="3737761" y="2078606"/>
                </a:lnTo>
                <a:lnTo>
                  <a:pt x="0" y="207860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372844" y="3872335"/>
            <a:ext cx="3737761" cy="37284"/>
          </a:xfrm>
          <a:custGeom>
            <a:avLst/>
            <a:gdLst/>
            <a:ahLst/>
            <a:cxnLst/>
            <a:rect l="l" t="t" r="r" b="b"/>
            <a:pathLst>
              <a:path w="3737761" h="37284">
                <a:moveTo>
                  <a:pt x="0" y="0"/>
                </a:moveTo>
                <a:lnTo>
                  <a:pt x="3737761" y="0"/>
                </a:lnTo>
                <a:lnTo>
                  <a:pt x="3737761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484697" y="4021354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579073" y="4123886"/>
            <a:ext cx="188752" cy="167780"/>
          </a:xfrm>
          <a:custGeom>
            <a:avLst/>
            <a:gdLst/>
            <a:ahLst/>
            <a:cxnLst/>
            <a:rect l="l" t="t" r="r" b="b"/>
            <a:pathLst>
              <a:path w="188752" h="167780">
                <a:moveTo>
                  <a:pt x="13435" y="-8160"/>
                </a:moveTo>
                <a:cubicBezTo>
                  <a:pt x="10355" y="-11240"/>
                  <a:pt x="5374" y="-11240"/>
                  <a:pt x="2327" y="-8160"/>
                </a:cubicBezTo>
                <a:cubicBezTo>
                  <a:pt x="-721" y="-5079"/>
                  <a:pt x="-754" y="-98"/>
                  <a:pt x="2294" y="2982"/>
                </a:cubicBezTo>
                <a:lnTo>
                  <a:pt x="175317" y="176005"/>
                </a:lnTo>
                <a:cubicBezTo>
                  <a:pt x="178397" y="179085"/>
                  <a:pt x="183378" y="179085"/>
                  <a:pt x="186426" y="176005"/>
                </a:cubicBezTo>
                <a:cubicBezTo>
                  <a:pt x="189473" y="172925"/>
                  <a:pt x="189506" y="167944"/>
                  <a:pt x="186426" y="164896"/>
                </a:cubicBezTo>
                <a:lnTo>
                  <a:pt x="154836" y="133306"/>
                </a:lnTo>
                <a:cubicBezTo>
                  <a:pt x="155721" y="132520"/>
                  <a:pt x="156605" y="131733"/>
                  <a:pt x="157457" y="130947"/>
                </a:cubicBezTo>
                <a:cubicBezTo>
                  <a:pt x="172794" y="116692"/>
                  <a:pt x="183050" y="99685"/>
                  <a:pt x="187933" y="87986"/>
                </a:cubicBezTo>
                <a:cubicBezTo>
                  <a:pt x="189014" y="85397"/>
                  <a:pt x="189014" y="82514"/>
                  <a:pt x="187933" y="79925"/>
                </a:cubicBezTo>
                <a:cubicBezTo>
                  <a:pt x="183050" y="68226"/>
                  <a:pt x="172794" y="51186"/>
                  <a:pt x="157457" y="36964"/>
                </a:cubicBezTo>
                <a:cubicBezTo>
                  <a:pt x="142023" y="22644"/>
                  <a:pt x="120821" y="10552"/>
                  <a:pt x="94343" y="10552"/>
                </a:cubicBezTo>
                <a:cubicBezTo>
                  <a:pt x="75730" y="10552"/>
                  <a:pt x="59739" y="16516"/>
                  <a:pt x="46500" y="25036"/>
                </a:cubicBezTo>
                <a:lnTo>
                  <a:pt x="13435" y="-8160"/>
                </a:lnTo>
                <a:close/>
                <a:moveTo>
                  <a:pt x="67014" y="45451"/>
                </a:moveTo>
                <a:cubicBezTo>
                  <a:pt x="74714" y="39946"/>
                  <a:pt x="84185" y="36702"/>
                  <a:pt x="94376" y="36702"/>
                </a:cubicBezTo>
                <a:cubicBezTo>
                  <a:pt x="120428" y="36702"/>
                  <a:pt x="141564" y="57838"/>
                  <a:pt x="141564" y="83890"/>
                </a:cubicBezTo>
                <a:cubicBezTo>
                  <a:pt x="141564" y="94081"/>
                  <a:pt x="138320" y="103519"/>
                  <a:pt x="132815" y="111252"/>
                </a:cubicBezTo>
                <a:lnTo>
                  <a:pt x="121444" y="99881"/>
                </a:lnTo>
                <a:cubicBezTo>
                  <a:pt x="125605" y="92869"/>
                  <a:pt x="127015" y="84250"/>
                  <a:pt x="124753" y="75730"/>
                </a:cubicBezTo>
                <a:cubicBezTo>
                  <a:pt x="120264" y="58952"/>
                  <a:pt x="102995" y="48990"/>
                  <a:pt x="86217" y="53480"/>
                </a:cubicBezTo>
                <a:cubicBezTo>
                  <a:pt x="83398" y="54234"/>
                  <a:pt x="80744" y="55348"/>
                  <a:pt x="78352" y="56757"/>
                </a:cubicBezTo>
                <a:lnTo>
                  <a:pt x="66981" y="45386"/>
                </a:lnTo>
                <a:close/>
                <a:moveTo>
                  <a:pt x="106599" y="129472"/>
                </a:moveTo>
                <a:cubicBezTo>
                  <a:pt x="102700" y="130521"/>
                  <a:pt x="98603" y="131078"/>
                  <a:pt x="94376" y="131078"/>
                </a:cubicBezTo>
                <a:cubicBezTo>
                  <a:pt x="68324" y="131078"/>
                  <a:pt x="47188" y="109942"/>
                  <a:pt x="47188" y="83890"/>
                </a:cubicBezTo>
                <a:cubicBezTo>
                  <a:pt x="47188" y="79663"/>
                  <a:pt x="47745" y="75566"/>
                  <a:pt x="48794" y="71667"/>
                </a:cubicBezTo>
                <a:lnTo>
                  <a:pt x="22742" y="45615"/>
                </a:lnTo>
                <a:cubicBezTo>
                  <a:pt x="12059" y="57674"/>
                  <a:pt x="4719" y="70454"/>
                  <a:pt x="819" y="79859"/>
                </a:cubicBezTo>
                <a:cubicBezTo>
                  <a:pt x="-262" y="82448"/>
                  <a:pt x="-262" y="85332"/>
                  <a:pt x="819" y="87921"/>
                </a:cubicBezTo>
                <a:cubicBezTo>
                  <a:pt x="5702" y="99619"/>
                  <a:pt x="15959" y="116659"/>
                  <a:pt x="31295" y="130881"/>
                </a:cubicBezTo>
                <a:cubicBezTo>
                  <a:pt x="46729" y="145202"/>
                  <a:pt x="67931" y="157294"/>
                  <a:pt x="94409" y="157294"/>
                </a:cubicBezTo>
                <a:cubicBezTo>
                  <a:pt x="106632" y="157294"/>
                  <a:pt x="117741" y="154705"/>
                  <a:pt x="127670" y="150543"/>
                </a:cubicBezTo>
                <a:lnTo>
                  <a:pt x="106632" y="129505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969394" y="4002830"/>
            <a:ext cx="1146495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b="1" kern="0" spc="44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03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9394" y="4151850"/>
            <a:ext cx="1174459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 Syscalls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84697" y="4487409"/>
            <a:ext cx="3579303" cy="428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8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 system calls</a:t>
            </a:r>
            <a:r>
              <a:rPr lang="en-US" sz="1028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bypass standard API layers to evade security monitoring and user-mode hooks.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84697" y="4986088"/>
            <a:ext cx="3514055" cy="857541"/>
          </a:xfrm>
          <a:custGeom>
            <a:avLst/>
            <a:gdLst/>
            <a:ahLst/>
            <a:cxnLst/>
            <a:rect l="l" t="t" r="r" b="b"/>
            <a:pathLst>
              <a:path w="3514055" h="857541">
                <a:moveTo>
                  <a:pt x="0" y="0"/>
                </a:moveTo>
                <a:lnTo>
                  <a:pt x="3514055" y="0"/>
                </a:lnTo>
                <a:lnTo>
                  <a:pt x="3514055" y="857541"/>
                </a:lnTo>
                <a:lnTo>
                  <a:pt x="0" y="85754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559266" y="506065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Nt/Zw function prefixes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59266" y="5246965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syscall/sysenter instructions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59266" y="5433269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Kernel-mode transitions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59266" y="561957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EDR/AV bypass attempts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26886" y="3872335"/>
            <a:ext cx="3737761" cy="2078606"/>
          </a:xfrm>
          <a:custGeom>
            <a:avLst/>
            <a:gdLst/>
            <a:ahLst/>
            <a:cxnLst/>
            <a:rect l="l" t="t" r="r" b="b"/>
            <a:pathLst>
              <a:path w="3737761" h="2078606">
                <a:moveTo>
                  <a:pt x="0" y="0"/>
                </a:moveTo>
                <a:lnTo>
                  <a:pt x="3737761" y="0"/>
                </a:lnTo>
                <a:lnTo>
                  <a:pt x="3737761" y="2078606"/>
                </a:lnTo>
                <a:lnTo>
                  <a:pt x="0" y="207860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Shape 41"/>
          <p:cNvSpPr/>
          <p:nvPr/>
        </p:nvSpPr>
        <p:spPr>
          <a:xfrm>
            <a:off x="4226886" y="3872335"/>
            <a:ext cx="3737761" cy="37284"/>
          </a:xfrm>
          <a:custGeom>
            <a:avLst/>
            <a:gdLst/>
            <a:ahLst/>
            <a:cxnLst/>
            <a:rect l="l" t="t" r="r" b="b"/>
            <a:pathLst>
              <a:path w="3737761" h="37284">
                <a:moveTo>
                  <a:pt x="0" y="0"/>
                </a:moveTo>
                <a:lnTo>
                  <a:pt x="3737761" y="0"/>
                </a:lnTo>
                <a:lnTo>
                  <a:pt x="3737761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4338740" y="4021354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4464574" y="4123886"/>
            <a:ext cx="125835" cy="167780"/>
          </a:xfrm>
          <a:custGeom>
            <a:avLst/>
            <a:gdLst/>
            <a:ahLst/>
            <a:cxnLst/>
            <a:rect l="l" t="t" r="r" b="b"/>
            <a:pathLst>
              <a:path w="125835" h="167780">
                <a:moveTo>
                  <a:pt x="41945" y="31459"/>
                </a:moveTo>
                <a:lnTo>
                  <a:pt x="41945" y="52431"/>
                </a:lnTo>
                <a:lnTo>
                  <a:pt x="83890" y="52431"/>
                </a:lnTo>
                <a:lnTo>
                  <a:pt x="83890" y="31459"/>
                </a:lnTo>
                <a:cubicBezTo>
                  <a:pt x="83890" y="19891"/>
                  <a:pt x="74485" y="10486"/>
                  <a:pt x="62917" y="10486"/>
                </a:cubicBezTo>
                <a:cubicBezTo>
                  <a:pt x="51350" y="10486"/>
                  <a:pt x="41945" y="19891"/>
                  <a:pt x="41945" y="31459"/>
                </a:cubicBezTo>
                <a:close/>
                <a:moveTo>
                  <a:pt x="20972" y="52431"/>
                </a:moveTo>
                <a:lnTo>
                  <a:pt x="20972" y="31459"/>
                </a:lnTo>
                <a:cubicBezTo>
                  <a:pt x="20972" y="8291"/>
                  <a:pt x="39749" y="-10486"/>
                  <a:pt x="62917" y="-10486"/>
                </a:cubicBezTo>
                <a:cubicBezTo>
                  <a:pt x="86085" y="-10486"/>
                  <a:pt x="104862" y="8291"/>
                  <a:pt x="104862" y="31459"/>
                </a:cubicBezTo>
                <a:lnTo>
                  <a:pt x="104862" y="52431"/>
                </a:lnTo>
                <a:cubicBezTo>
                  <a:pt x="116430" y="52431"/>
                  <a:pt x="125835" y="61836"/>
                  <a:pt x="125835" y="73404"/>
                </a:cubicBezTo>
                <a:lnTo>
                  <a:pt x="125835" y="146807"/>
                </a:lnTo>
                <a:cubicBezTo>
                  <a:pt x="125835" y="158375"/>
                  <a:pt x="116430" y="167780"/>
                  <a:pt x="104862" y="167780"/>
                </a:cubicBezTo>
                <a:lnTo>
                  <a:pt x="20972" y="167780"/>
                </a:lnTo>
                <a:cubicBezTo>
                  <a:pt x="9405" y="167780"/>
                  <a:pt x="0" y="158375"/>
                  <a:pt x="0" y="146807"/>
                </a:cubicBezTo>
                <a:lnTo>
                  <a:pt x="0" y="73404"/>
                </a:lnTo>
                <a:cubicBezTo>
                  <a:pt x="0" y="61836"/>
                  <a:pt x="9405" y="52431"/>
                  <a:pt x="20972" y="52431"/>
                </a:cubicBez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4823437" y="4002830"/>
            <a:ext cx="1612550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b="1" kern="0" spc="44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04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823437" y="4151850"/>
            <a:ext cx="1640514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XOR Encoding Loops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4338740" y="4487409"/>
            <a:ext cx="3579303" cy="428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8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yet effective encryption</a:t>
            </a:r>
            <a:r>
              <a:rPr lang="en-US" sz="1028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using XOR operations to obfuscate data and code sections.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338740" y="4986088"/>
            <a:ext cx="3514055" cy="857541"/>
          </a:xfrm>
          <a:custGeom>
            <a:avLst/>
            <a:gdLst/>
            <a:ahLst/>
            <a:cxnLst/>
            <a:rect l="l" t="t" r="r" b="b"/>
            <a:pathLst>
              <a:path w="3514055" h="857541">
                <a:moveTo>
                  <a:pt x="0" y="0"/>
                </a:moveTo>
                <a:lnTo>
                  <a:pt x="3514055" y="0"/>
                </a:lnTo>
                <a:lnTo>
                  <a:pt x="3514055" y="857541"/>
                </a:lnTo>
                <a:lnTo>
                  <a:pt x="0" y="85754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4413308" y="506065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Repetitive xor instructions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413308" y="5246965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Decryption loops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413308" y="5433269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String obfuscation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413308" y="561957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Payload encryption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081045" y="3872335"/>
            <a:ext cx="3737761" cy="2078606"/>
          </a:xfrm>
          <a:custGeom>
            <a:avLst/>
            <a:gdLst/>
            <a:ahLst/>
            <a:cxnLst/>
            <a:rect l="l" t="t" r="r" b="b"/>
            <a:pathLst>
              <a:path w="3737761" h="2078606">
                <a:moveTo>
                  <a:pt x="0" y="0"/>
                </a:moveTo>
                <a:lnTo>
                  <a:pt x="3737761" y="0"/>
                </a:lnTo>
                <a:lnTo>
                  <a:pt x="3737761" y="2078606"/>
                </a:lnTo>
                <a:lnTo>
                  <a:pt x="0" y="2078606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3"/>
          <p:cNvSpPr/>
          <p:nvPr/>
        </p:nvSpPr>
        <p:spPr>
          <a:xfrm>
            <a:off x="8081045" y="3872335"/>
            <a:ext cx="3737761" cy="37284"/>
          </a:xfrm>
          <a:custGeom>
            <a:avLst/>
            <a:gdLst/>
            <a:ahLst/>
            <a:cxnLst/>
            <a:rect l="l" t="t" r="r" b="b"/>
            <a:pathLst>
              <a:path w="3737761" h="37284">
                <a:moveTo>
                  <a:pt x="0" y="0"/>
                </a:moveTo>
                <a:lnTo>
                  <a:pt x="3737761" y="0"/>
                </a:lnTo>
                <a:lnTo>
                  <a:pt x="3737761" y="37284"/>
                </a:lnTo>
                <a:lnTo>
                  <a:pt x="0" y="37284"/>
                </a:lnTo>
                <a:lnTo>
                  <a:pt x="0" y="0"/>
                </a:ln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Shape 54"/>
          <p:cNvSpPr/>
          <p:nvPr/>
        </p:nvSpPr>
        <p:spPr>
          <a:xfrm>
            <a:off x="8192898" y="4021354"/>
            <a:ext cx="372844" cy="372844"/>
          </a:xfrm>
          <a:custGeom>
            <a:avLst/>
            <a:gdLst/>
            <a:ahLst/>
            <a:cxnLst/>
            <a:rect l="l" t="t" r="r" b="b"/>
            <a:pathLst>
              <a:path w="372844" h="372844">
                <a:moveTo>
                  <a:pt x="0" y="0"/>
                </a:moveTo>
                <a:lnTo>
                  <a:pt x="372844" y="0"/>
                </a:lnTo>
                <a:lnTo>
                  <a:pt x="372844" y="372844"/>
                </a:lnTo>
                <a:lnTo>
                  <a:pt x="0" y="372844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Shape 55"/>
          <p:cNvSpPr/>
          <p:nvPr/>
        </p:nvSpPr>
        <p:spPr>
          <a:xfrm>
            <a:off x="8308247" y="4123886"/>
            <a:ext cx="146807" cy="167780"/>
          </a:xfrm>
          <a:custGeom>
            <a:avLst/>
            <a:gdLst/>
            <a:ahLst/>
            <a:cxnLst/>
            <a:rect l="l" t="t" r="r" b="b"/>
            <a:pathLst>
              <a:path w="146807" h="167780">
                <a:moveTo>
                  <a:pt x="56036" y="-5243"/>
                </a:moveTo>
                <a:cubicBezTo>
                  <a:pt x="44108" y="-5243"/>
                  <a:pt x="37095" y="13861"/>
                  <a:pt x="33654" y="31459"/>
                </a:cubicBezTo>
                <a:lnTo>
                  <a:pt x="23594" y="31459"/>
                </a:lnTo>
                <a:cubicBezTo>
                  <a:pt x="19236" y="31459"/>
                  <a:pt x="15729" y="34965"/>
                  <a:pt x="15729" y="39323"/>
                </a:cubicBezTo>
                <a:cubicBezTo>
                  <a:pt x="15729" y="43682"/>
                  <a:pt x="19236" y="47188"/>
                  <a:pt x="23594" y="47188"/>
                </a:cubicBezTo>
                <a:lnTo>
                  <a:pt x="31459" y="47188"/>
                </a:lnTo>
                <a:lnTo>
                  <a:pt x="31459" y="57674"/>
                </a:lnTo>
                <a:cubicBezTo>
                  <a:pt x="31459" y="63245"/>
                  <a:pt x="32540" y="68554"/>
                  <a:pt x="34506" y="73404"/>
                </a:cubicBezTo>
                <a:lnTo>
                  <a:pt x="31459" y="73404"/>
                </a:lnTo>
                <a:lnTo>
                  <a:pt x="31459" y="73404"/>
                </a:lnTo>
                <a:lnTo>
                  <a:pt x="24741" y="73404"/>
                </a:lnTo>
                <a:cubicBezTo>
                  <a:pt x="19760" y="73404"/>
                  <a:pt x="15729" y="77434"/>
                  <a:pt x="15729" y="82415"/>
                </a:cubicBezTo>
                <a:cubicBezTo>
                  <a:pt x="15729" y="83398"/>
                  <a:pt x="15893" y="84349"/>
                  <a:pt x="16188" y="85266"/>
                </a:cubicBezTo>
                <a:lnTo>
                  <a:pt x="25659" y="113645"/>
                </a:lnTo>
                <a:cubicBezTo>
                  <a:pt x="13173" y="124393"/>
                  <a:pt x="5243" y="140286"/>
                  <a:pt x="5243" y="158047"/>
                </a:cubicBezTo>
                <a:cubicBezTo>
                  <a:pt x="5243" y="163421"/>
                  <a:pt x="9601" y="167780"/>
                  <a:pt x="14976" y="167780"/>
                </a:cubicBezTo>
                <a:lnTo>
                  <a:pt x="131832" y="167780"/>
                </a:lnTo>
                <a:cubicBezTo>
                  <a:pt x="137206" y="167780"/>
                  <a:pt x="141564" y="163421"/>
                  <a:pt x="141564" y="158047"/>
                </a:cubicBezTo>
                <a:cubicBezTo>
                  <a:pt x="141564" y="140286"/>
                  <a:pt x="133634" y="124393"/>
                  <a:pt x="121149" y="113677"/>
                </a:cubicBezTo>
                <a:lnTo>
                  <a:pt x="130619" y="85299"/>
                </a:lnTo>
                <a:cubicBezTo>
                  <a:pt x="130914" y="84381"/>
                  <a:pt x="131078" y="83431"/>
                  <a:pt x="131078" y="82448"/>
                </a:cubicBezTo>
                <a:cubicBezTo>
                  <a:pt x="131078" y="77467"/>
                  <a:pt x="127047" y="73436"/>
                  <a:pt x="122066" y="73436"/>
                </a:cubicBezTo>
                <a:lnTo>
                  <a:pt x="115349" y="73436"/>
                </a:lnTo>
                <a:lnTo>
                  <a:pt x="115349" y="73436"/>
                </a:lnTo>
                <a:lnTo>
                  <a:pt x="112301" y="73436"/>
                </a:lnTo>
                <a:cubicBezTo>
                  <a:pt x="114267" y="68587"/>
                  <a:pt x="115349" y="63278"/>
                  <a:pt x="115349" y="57707"/>
                </a:cubicBezTo>
                <a:lnTo>
                  <a:pt x="115349" y="47221"/>
                </a:lnTo>
                <a:lnTo>
                  <a:pt x="123213" y="47221"/>
                </a:lnTo>
                <a:cubicBezTo>
                  <a:pt x="127572" y="47221"/>
                  <a:pt x="131078" y="43715"/>
                  <a:pt x="131078" y="39356"/>
                </a:cubicBezTo>
                <a:cubicBezTo>
                  <a:pt x="131078" y="34998"/>
                  <a:pt x="127572" y="31491"/>
                  <a:pt x="123213" y="31491"/>
                </a:cubicBezTo>
                <a:lnTo>
                  <a:pt x="113153" y="31491"/>
                </a:lnTo>
                <a:cubicBezTo>
                  <a:pt x="109745" y="13894"/>
                  <a:pt x="102700" y="-5210"/>
                  <a:pt x="90772" y="-5210"/>
                </a:cubicBezTo>
                <a:cubicBezTo>
                  <a:pt x="87626" y="-5210"/>
                  <a:pt x="84545" y="-3932"/>
                  <a:pt x="81760" y="-2523"/>
                </a:cubicBezTo>
                <a:cubicBezTo>
                  <a:pt x="79073" y="-1180"/>
                  <a:pt x="75730" y="33"/>
                  <a:pt x="73404" y="33"/>
                </a:cubicBezTo>
                <a:cubicBezTo>
                  <a:pt x="71077" y="33"/>
                  <a:pt x="67735" y="-1180"/>
                  <a:pt x="65047" y="-2523"/>
                </a:cubicBezTo>
                <a:cubicBezTo>
                  <a:pt x="62262" y="-3965"/>
                  <a:pt x="59182" y="-5243"/>
                  <a:pt x="56036" y="-5243"/>
                </a:cubicBezTo>
                <a:close/>
                <a:moveTo>
                  <a:pt x="86741" y="153492"/>
                </a:moveTo>
                <a:lnTo>
                  <a:pt x="78614" y="130259"/>
                </a:lnTo>
                <a:lnTo>
                  <a:pt x="87757" y="119609"/>
                </a:lnTo>
                <a:cubicBezTo>
                  <a:pt x="88641" y="118560"/>
                  <a:pt x="89133" y="117249"/>
                  <a:pt x="89133" y="115873"/>
                </a:cubicBezTo>
                <a:cubicBezTo>
                  <a:pt x="89133" y="112694"/>
                  <a:pt x="86577" y="110138"/>
                  <a:pt x="83398" y="110138"/>
                </a:cubicBezTo>
                <a:lnTo>
                  <a:pt x="63409" y="110138"/>
                </a:lnTo>
                <a:cubicBezTo>
                  <a:pt x="60230" y="110138"/>
                  <a:pt x="57674" y="112694"/>
                  <a:pt x="57674" y="115873"/>
                </a:cubicBezTo>
                <a:cubicBezTo>
                  <a:pt x="57674" y="117249"/>
                  <a:pt x="58166" y="118560"/>
                  <a:pt x="59051" y="119609"/>
                </a:cubicBezTo>
                <a:lnTo>
                  <a:pt x="68193" y="130259"/>
                </a:lnTo>
                <a:lnTo>
                  <a:pt x="60066" y="153492"/>
                </a:lnTo>
                <a:lnTo>
                  <a:pt x="41388" y="94376"/>
                </a:lnTo>
                <a:lnTo>
                  <a:pt x="53087" y="94376"/>
                </a:lnTo>
                <a:cubicBezTo>
                  <a:pt x="59116" y="97719"/>
                  <a:pt x="66031" y="99619"/>
                  <a:pt x="73404" y="99619"/>
                </a:cubicBezTo>
                <a:cubicBezTo>
                  <a:pt x="80777" y="99619"/>
                  <a:pt x="87691" y="97719"/>
                  <a:pt x="93721" y="94376"/>
                </a:cubicBezTo>
                <a:lnTo>
                  <a:pt x="105419" y="94376"/>
                </a:lnTo>
                <a:lnTo>
                  <a:pt x="86741" y="153492"/>
                </a:lnTo>
                <a:close/>
                <a:moveTo>
                  <a:pt x="73404" y="83890"/>
                </a:moveTo>
                <a:cubicBezTo>
                  <a:pt x="62033" y="83890"/>
                  <a:pt x="52366" y="76648"/>
                  <a:pt x="48728" y="66522"/>
                </a:cubicBezTo>
                <a:cubicBezTo>
                  <a:pt x="50596" y="67571"/>
                  <a:pt x="52759" y="68161"/>
                  <a:pt x="55053" y="68161"/>
                </a:cubicBezTo>
                <a:lnTo>
                  <a:pt x="59116" y="68161"/>
                </a:lnTo>
                <a:cubicBezTo>
                  <a:pt x="64523" y="68161"/>
                  <a:pt x="69307" y="64687"/>
                  <a:pt x="71011" y="59575"/>
                </a:cubicBezTo>
                <a:cubicBezTo>
                  <a:pt x="71765" y="57281"/>
                  <a:pt x="75009" y="57281"/>
                  <a:pt x="75763" y="59575"/>
                </a:cubicBezTo>
                <a:cubicBezTo>
                  <a:pt x="77467" y="64687"/>
                  <a:pt x="82284" y="68161"/>
                  <a:pt x="87658" y="68161"/>
                </a:cubicBezTo>
                <a:lnTo>
                  <a:pt x="91722" y="68161"/>
                </a:lnTo>
                <a:cubicBezTo>
                  <a:pt x="94016" y="68161"/>
                  <a:pt x="96178" y="67571"/>
                  <a:pt x="98046" y="66522"/>
                </a:cubicBezTo>
                <a:cubicBezTo>
                  <a:pt x="94409" y="76648"/>
                  <a:pt x="84742" y="83890"/>
                  <a:pt x="73371" y="83890"/>
                </a:cubicBez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8677596" y="4002830"/>
            <a:ext cx="1239706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b="1" kern="0" spc="44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Category 05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677596" y="4151850"/>
            <a:ext cx="1267670" cy="2609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1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Anti-Debugging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192898" y="4487409"/>
            <a:ext cx="3579303" cy="4287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8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Techniques that detect</a:t>
            </a:r>
            <a:r>
              <a:rPr lang="en-US" sz="1028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analysis environments and prevent debugging to protect malicious code.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92898" y="4986088"/>
            <a:ext cx="3514055" cy="857541"/>
          </a:xfrm>
          <a:custGeom>
            <a:avLst/>
            <a:gdLst/>
            <a:ahLst/>
            <a:cxnLst/>
            <a:rect l="l" t="t" r="r" b="b"/>
            <a:pathLst>
              <a:path w="3514055" h="857541">
                <a:moveTo>
                  <a:pt x="0" y="0"/>
                </a:moveTo>
                <a:lnTo>
                  <a:pt x="3514055" y="0"/>
                </a:lnTo>
                <a:lnTo>
                  <a:pt x="3514055" y="857541"/>
                </a:lnTo>
                <a:lnTo>
                  <a:pt x="0" y="85754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8267467" y="506065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IsDebuggerPresent checks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267467" y="5246965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Timing analysis detection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267467" y="5433269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Breakpoint detection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267467" y="5619577"/>
            <a:ext cx="3420844" cy="14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8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8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VM/sandbox detection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76572" y="6070600"/>
            <a:ext cx="2188594" cy="790429"/>
          </a:xfrm>
          <a:custGeom>
            <a:avLst/>
            <a:gdLst/>
            <a:ahLst/>
            <a:cxnLst/>
            <a:rect l="l" t="t" r="r" b="b"/>
            <a:pathLst>
              <a:path w="2188594" h="790429">
                <a:moveTo>
                  <a:pt x="0" y="0"/>
                </a:moveTo>
                <a:lnTo>
                  <a:pt x="2188594" y="0"/>
                </a:lnTo>
                <a:lnTo>
                  <a:pt x="2188594" y="790429"/>
                </a:lnTo>
                <a:lnTo>
                  <a:pt x="0" y="790429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10196"/>
            </a:srgbClr>
          </a:solidFill>
          <a:ln w="10160">
            <a:solidFill>
              <a:srgbClr val="BF616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7" name="Text 65"/>
          <p:cNvSpPr/>
          <p:nvPr/>
        </p:nvSpPr>
        <p:spPr>
          <a:xfrm>
            <a:off x="398943" y="6148895"/>
            <a:ext cx="214385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1" b="1" dirty="0">
                <a:solidFill>
                  <a:srgbClr val="BF61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26906" y="6484341"/>
            <a:ext cx="2087927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Malware uses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dangerous APIs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2689021" y="6070600"/>
            <a:ext cx="2188594" cy="790429"/>
          </a:xfrm>
          <a:custGeom>
            <a:avLst/>
            <a:gdLst/>
            <a:ahLst/>
            <a:cxnLst/>
            <a:rect l="l" t="t" r="r" b="b"/>
            <a:pathLst>
              <a:path w="2188594" h="790429">
                <a:moveTo>
                  <a:pt x="0" y="0"/>
                </a:moveTo>
                <a:lnTo>
                  <a:pt x="2188594" y="0"/>
                </a:lnTo>
                <a:lnTo>
                  <a:pt x="2188594" y="790429"/>
                </a:lnTo>
                <a:lnTo>
                  <a:pt x="0" y="790429"/>
                </a:lnTo>
                <a:lnTo>
                  <a:pt x="0" y="0"/>
                </a:lnTo>
                <a:close/>
              </a:path>
            </a:pathLst>
          </a:custGeom>
          <a:solidFill>
            <a:srgbClr val="D08770">
              <a:alpha val="10196"/>
            </a:srgbClr>
          </a:solidFill>
          <a:ln w="10160">
            <a:solidFill>
              <a:srgbClr val="D087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0" name="Text 68"/>
          <p:cNvSpPr/>
          <p:nvPr/>
        </p:nvSpPr>
        <p:spPr>
          <a:xfrm>
            <a:off x="2711392" y="6148895"/>
            <a:ext cx="214385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1" b="1" dirty="0">
                <a:solidFill>
                  <a:srgbClr val="D0877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2739355" y="6484341"/>
            <a:ext cx="2087927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Employ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packing/encryption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5001470" y="6070600"/>
            <a:ext cx="2188594" cy="790429"/>
          </a:xfrm>
          <a:custGeom>
            <a:avLst/>
            <a:gdLst/>
            <a:ahLst/>
            <a:cxnLst/>
            <a:rect l="l" t="t" r="r" b="b"/>
            <a:pathLst>
              <a:path w="2188594" h="790429">
                <a:moveTo>
                  <a:pt x="0" y="0"/>
                </a:moveTo>
                <a:lnTo>
                  <a:pt x="2188594" y="0"/>
                </a:lnTo>
                <a:lnTo>
                  <a:pt x="2188594" y="790429"/>
                </a:lnTo>
                <a:lnTo>
                  <a:pt x="0" y="790429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10196"/>
            </a:srgbClr>
          </a:solidFill>
          <a:ln w="10160">
            <a:solidFill>
              <a:srgbClr val="EBCB8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3" name="Text 71"/>
          <p:cNvSpPr/>
          <p:nvPr/>
        </p:nvSpPr>
        <p:spPr>
          <a:xfrm>
            <a:off x="5023841" y="6148895"/>
            <a:ext cx="214385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1" b="1" dirty="0">
                <a:solidFill>
                  <a:srgbClr val="EBCB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38%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5051804" y="6484341"/>
            <a:ext cx="2087927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direct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syscalls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7313918" y="6070600"/>
            <a:ext cx="2188594" cy="790429"/>
          </a:xfrm>
          <a:custGeom>
            <a:avLst/>
            <a:gdLst/>
            <a:ahLst/>
            <a:cxnLst/>
            <a:rect l="l" t="t" r="r" b="b"/>
            <a:pathLst>
              <a:path w="2188594" h="790429">
                <a:moveTo>
                  <a:pt x="0" y="0"/>
                </a:moveTo>
                <a:lnTo>
                  <a:pt x="2188594" y="0"/>
                </a:lnTo>
                <a:lnTo>
                  <a:pt x="2188594" y="790429"/>
                </a:lnTo>
                <a:lnTo>
                  <a:pt x="0" y="790429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10196"/>
            </a:srgbClr>
          </a:solidFill>
          <a:ln w="10160">
            <a:solidFill>
              <a:srgbClr val="EBCB8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6" name="Text 74"/>
          <p:cNvSpPr/>
          <p:nvPr/>
        </p:nvSpPr>
        <p:spPr>
          <a:xfrm>
            <a:off x="7336289" y="6148895"/>
            <a:ext cx="214385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1" b="1" dirty="0">
                <a:solidFill>
                  <a:srgbClr val="EBCB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74%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7364252" y="6484341"/>
            <a:ext cx="2087927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Implement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XOR encryption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9626367" y="6070600"/>
            <a:ext cx="2188594" cy="790429"/>
          </a:xfrm>
          <a:custGeom>
            <a:avLst/>
            <a:gdLst/>
            <a:ahLst/>
            <a:cxnLst/>
            <a:rect l="l" t="t" r="r" b="b"/>
            <a:pathLst>
              <a:path w="2188594" h="790429">
                <a:moveTo>
                  <a:pt x="0" y="0"/>
                </a:moveTo>
                <a:lnTo>
                  <a:pt x="2188594" y="0"/>
                </a:lnTo>
                <a:lnTo>
                  <a:pt x="2188594" y="790429"/>
                </a:lnTo>
                <a:lnTo>
                  <a:pt x="0" y="790429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10196"/>
            </a:srgbClr>
          </a:solidFill>
          <a:ln w="10160">
            <a:solidFill>
              <a:srgbClr val="F1E8AC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9" name="Text 77"/>
          <p:cNvSpPr/>
          <p:nvPr/>
        </p:nvSpPr>
        <p:spPr>
          <a:xfrm>
            <a:off x="9648738" y="6148895"/>
            <a:ext cx="2143853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1" b="1" dirty="0">
                <a:solidFill>
                  <a:srgbClr val="F1E8AC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91%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9676701" y="6484341"/>
            <a:ext cx="2087927" cy="298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Include</a:t>
            </a:r>
            <a:endParaRPr lang="en-US" sz="1600" dirty="0"/>
          </a:p>
          <a:p>
            <a:pPr algn="ctr">
              <a:lnSpc>
                <a:spcPct val="110000"/>
              </a:lnSpc>
            </a:pPr>
            <a:r>
              <a:rPr lang="en-US" sz="881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anti-analysis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315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Highlighting Risk Levels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Four-tier color-coded system for rapid threat identification and analyst response acceleration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88620" y="1645920"/>
            <a:ext cx="7501890" cy="1777365"/>
          </a:xfrm>
          <a:custGeom>
            <a:avLst/>
            <a:gdLst/>
            <a:ahLst/>
            <a:cxnLst/>
            <a:rect l="l" t="t" r="r" b="b"/>
            <a:pathLst>
              <a:path w="7501890" h="1777365">
                <a:moveTo>
                  <a:pt x="0" y="0"/>
                </a:moveTo>
                <a:lnTo>
                  <a:pt x="7501890" y="0"/>
                </a:lnTo>
                <a:lnTo>
                  <a:pt x="7501890" y="1777365"/>
                </a:lnTo>
                <a:lnTo>
                  <a:pt x="0" y="1777365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14902"/>
            </a:srgbClr>
          </a:solidFill>
          <a:ln w="20320">
            <a:solidFill>
              <a:srgbClr val="BF616A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48640" y="18248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0"/>
                </a:moveTo>
                <a:lnTo>
                  <a:pt x="457200" y="0"/>
                </a:lnTo>
                <a:lnTo>
                  <a:pt x="457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670084" y="195822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66018" y="12836"/>
                </a:moveTo>
                <a:cubicBezTo>
                  <a:pt x="160734" y="9079"/>
                  <a:pt x="153553" y="11125"/>
                  <a:pt x="150316" y="16743"/>
                </a:cubicBezTo>
                <a:lnTo>
                  <a:pt x="123379" y="63364"/>
                </a:lnTo>
                <a:cubicBezTo>
                  <a:pt x="135024" y="69242"/>
                  <a:pt x="143024" y="81335"/>
                  <a:pt x="143024" y="95250"/>
                </a:cubicBezTo>
                <a:lnTo>
                  <a:pt x="196602" y="95250"/>
                </a:lnTo>
                <a:cubicBezTo>
                  <a:pt x="203188" y="95250"/>
                  <a:pt x="208583" y="89892"/>
                  <a:pt x="207801" y="83381"/>
                </a:cubicBezTo>
                <a:cubicBezTo>
                  <a:pt x="204415" y="54322"/>
                  <a:pt x="188677" y="29021"/>
                  <a:pt x="166018" y="12836"/>
                </a:cubicBezTo>
                <a:close/>
                <a:moveTo>
                  <a:pt x="64257" y="16706"/>
                </a:moveTo>
                <a:cubicBezTo>
                  <a:pt x="61020" y="11088"/>
                  <a:pt x="53839" y="9041"/>
                  <a:pt x="48555" y="12836"/>
                </a:cubicBezTo>
                <a:cubicBezTo>
                  <a:pt x="25896" y="28984"/>
                  <a:pt x="10158" y="54285"/>
                  <a:pt x="6772" y="83381"/>
                </a:cubicBezTo>
                <a:cubicBezTo>
                  <a:pt x="5990" y="89892"/>
                  <a:pt x="11423" y="95250"/>
                  <a:pt x="17971" y="95250"/>
                </a:cubicBezTo>
                <a:lnTo>
                  <a:pt x="71549" y="95250"/>
                </a:lnTo>
                <a:cubicBezTo>
                  <a:pt x="71549" y="81297"/>
                  <a:pt x="79549" y="69242"/>
                  <a:pt x="91194" y="63364"/>
                </a:cubicBezTo>
                <a:lnTo>
                  <a:pt x="64257" y="16706"/>
                </a:lnTo>
                <a:close/>
                <a:moveTo>
                  <a:pt x="60759" y="171785"/>
                </a:moveTo>
                <a:cubicBezTo>
                  <a:pt x="57522" y="177403"/>
                  <a:pt x="59345" y="184621"/>
                  <a:pt x="65224" y="187337"/>
                </a:cubicBezTo>
                <a:cubicBezTo>
                  <a:pt x="78023" y="193179"/>
                  <a:pt x="92273" y="196453"/>
                  <a:pt x="107268" y="196453"/>
                </a:cubicBezTo>
                <a:cubicBezTo>
                  <a:pt x="122262" y="196453"/>
                  <a:pt x="136513" y="193179"/>
                  <a:pt x="149312" y="187337"/>
                </a:cubicBezTo>
                <a:cubicBezTo>
                  <a:pt x="155191" y="184658"/>
                  <a:pt x="157014" y="177403"/>
                  <a:pt x="153777" y="171785"/>
                </a:cubicBezTo>
                <a:lnTo>
                  <a:pt x="126876" y="125127"/>
                </a:lnTo>
                <a:cubicBezTo>
                  <a:pt x="121258" y="128811"/>
                  <a:pt x="114523" y="130969"/>
                  <a:pt x="107305" y="130969"/>
                </a:cubicBezTo>
                <a:cubicBezTo>
                  <a:pt x="100087" y="130969"/>
                  <a:pt x="93352" y="128811"/>
                  <a:pt x="87734" y="125127"/>
                </a:cubicBezTo>
                <a:lnTo>
                  <a:pt x="60759" y="171785"/>
                </a:lnTo>
                <a:close/>
                <a:moveTo>
                  <a:pt x="107268" y="113109"/>
                </a:moveTo>
                <a:cubicBezTo>
                  <a:pt x="113648" y="113063"/>
                  <a:pt x="119519" y="109616"/>
                  <a:pt x="122669" y="104067"/>
                </a:cubicBezTo>
                <a:cubicBezTo>
                  <a:pt x="125819" y="98518"/>
                  <a:pt x="125770" y="91710"/>
                  <a:pt x="122539" y="86208"/>
                </a:cubicBezTo>
                <a:cubicBezTo>
                  <a:pt x="119309" y="80705"/>
                  <a:pt x="113388" y="77344"/>
                  <a:pt x="107007" y="77391"/>
                </a:cubicBezTo>
                <a:cubicBezTo>
                  <a:pt x="97151" y="77462"/>
                  <a:pt x="89206" y="85523"/>
                  <a:pt x="89278" y="95380"/>
                </a:cubicBezTo>
                <a:cubicBezTo>
                  <a:pt x="89350" y="105237"/>
                  <a:pt x="97411" y="113181"/>
                  <a:pt x="107268" y="113109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120140" y="1805941"/>
            <a:ext cx="1362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20140" y="2110620"/>
            <a:ext cx="1314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kern="0" spc="53" dirty="0">
                <a:solidFill>
                  <a:srgbClr val="BF61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Red Background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57217" y="1824870"/>
            <a:ext cx="7048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BF61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8640" y="2415420"/>
            <a:ext cx="72485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Immediate threats requiring urgent attention.</a:t>
            </a:r>
            <a:r>
              <a:rPr lang="en-US" sz="1050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Indicates highly dangerous operations like process injection, system-level modifications, or known malicious behaviors.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48640" y="2925008"/>
            <a:ext cx="7181850" cy="342900"/>
          </a:xfrm>
          <a:custGeom>
            <a:avLst/>
            <a:gdLst/>
            <a:ahLst/>
            <a:cxnLst/>
            <a:rect l="l" t="t" r="r" b="b"/>
            <a:pathLst>
              <a:path w="7181850" h="342900">
                <a:moveTo>
                  <a:pt x="0" y="0"/>
                </a:moveTo>
                <a:lnTo>
                  <a:pt x="7181850" y="0"/>
                </a:lnTo>
                <a:lnTo>
                  <a:pt x="7181850" y="342900"/>
                </a:lnTo>
                <a:lnTo>
                  <a:pt x="0" y="342900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548640" y="2925008"/>
            <a:ext cx="7248525" cy="3429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Examples:</a:t>
            </a:r>
            <a:r>
              <a:rPr lang="en-US" sz="105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CreateProcess with suspicious parameters, VirtualAlloc with EXECUTE rights, WriteProcessMemory operations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8620" y="3557468"/>
            <a:ext cx="2415540" cy="1824990"/>
          </a:xfrm>
          <a:custGeom>
            <a:avLst/>
            <a:gdLst/>
            <a:ahLst/>
            <a:cxnLst/>
            <a:rect l="l" t="t" r="r" b="b"/>
            <a:pathLst>
              <a:path w="2415540" h="1824990">
                <a:moveTo>
                  <a:pt x="0" y="0"/>
                </a:moveTo>
                <a:lnTo>
                  <a:pt x="2415540" y="0"/>
                </a:lnTo>
                <a:lnTo>
                  <a:pt x="2415540" y="1824990"/>
                </a:lnTo>
                <a:lnTo>
                  <a:pt x="0" y="1824990"/>
                </a:lnTo>
                <a:lnTo>
                  <a:pt x="0" y="0"/>
                </a:lnTo>
                <a:close/>
              </a:path>
            </a:pathLst>
          </a:custGeom>
          <a:solidFill>
            <a:srgbClr val="D08770">
              <a:alpha val="14902"/>
            </a:srgbClr>
          </a:solidFill>
          <a:ln w="20320">
            <a:solidFill>
              <a:srgbClr val="D08770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Shape 14"/>
          <p:cNvSpPr/>
          <p:nvPr/>
        </p:nvSpPr>
        <p:spPr>
          <a:xfrm>
            <a:off x="510540" y="36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617696" y="38030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967740" y="3679389"/>
            <a:ext cx="50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67740" y="3946089"/>
            <a:ext cx="476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Orange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0540" y="4174568"/>
            <a:ext cx="22383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Dangerous operations</a:t>
            </a:r>
            <a:r>
              <a:rPr lang="en-US" sz="1050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could compromise system integrity or security.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10540" y="4800837"/>
            <a:ext cx="2171700" cy="457200"/>
          </a:xfrm>
          <a:custGeom>
            <a:avLst/>
            <a:gdLst/>
            <a:ahLst/>
            <a:cxnLst/>
            <a:rect l="l" t="t" r="r" b="b"/>
            <a:pathLst>
              <a:path w="2171700" h="457200">
                <a:moveTo>
                  <a:pt x="0" y="0"/>
                </a:moveTo>
                <a:lnTo>
                  <a:pt x="2171700" y="0"/>
                </a:lnTo>
                <a:lnTo>
                  <a:pt x="2171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D0877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510540" y="4800837"/>
            <a:ext cx="2228850" cy="4572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manipulation, file system changes, registry modifications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932867" y="3557468"/>
            <a:ext cx="2415540" cy="1824990"/>
          </a:xfrm>
          <a:custGeom>
            <a:avLst/>
            <a:gdLst/>
            <a:ahLst/>
            <a:cxnLst/>
            <a:rect l="l" t="t" r="r" b="b"/>
            <a:pathLst>
              <a:path w="2415540" h="1824990">
                <a:moveTo>
                  <a:pt x="0" y="0"/>
                </a:moveTo>
                <a:lnTo>
                  <a:pt x="2415540" y="0"/>
                </a:lnTo>
                <a:lnTo>
                  <a:pt x="2415540" y="1824990"/>
                </a:lnTo>
                <a:lnTo>
                  <a:pt x="0" y="1824990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14902"/>
            </a:srgbClr>
          </a:solidFill>
          <a:ln w="20320">
            <a:solidFill>
              <a:srgbClr val="EBCB8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3054787" y="36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3151227" y="380309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96441" y="10716"/>
                </a:moveTo>
                <a:cubicBezTo>
                  <a:pt x="69384" y="10716"/>
                  <a:pt x="47718" y="23039"/>
                  <a:pt x="31946" y="37706"/>
                </a:cubicBezTo>
                <a:cubicBezTo>
                  <a:pt x="16274" y="52272"/>
                  <a:pt x="5793" y="69652"/>
                  <a:pt x="804" y="81606"/>
                </a:cubicBezTo>
                <a:cubicBezTo>
                  <a:pt x="-301" y="84252"/>
                  <a:pt x="-301" y="87198"/>
                  <a:pt x="804" y="89844"/>
                </a:cubicBezTo>
                <a:cubicBezTo>
                  <a:pt x="5793" y="101798"/>
                  <a:pt x="16274" y="119211"/>
                  <a:pt x="31946" y="133744"/>
                </a:cubicBezTo>
                <a:cubicBezTo>
                  <a:pt x="47718" y="148378"/>
                  <a:pt x="69384" y="160734"/>
                  <a:pt x="96441" y="160734"/>
                </a:cubicBezTo>
                <a:cubicBezTo>
                  <a:pt x="123498" y="160734"/>
                  <a:pt x="145163" y="148411"/>
                  <a:pt x="160935" y="133744"/>
                </a:cubicBezTo>
                <a:cubicBezTo>
                  <a:pt x="176607" y="119178"/>
                  <a:pt x="187088" y="101798"/>
                  <a:pt x="192078" y="89844"/>
                </a:cubicBezTo>
                <a:cubicBezTo>
                  <a:pt x="193183" y="87198"/>
                  <a:pt x="193183" y="84252"/>
                  <a:pt x="192078" y="81606"/>
                </a:cubicBezTo>
                <a:cubicBezTo>
                  <a:pt x="187088" y="69652"/>
                  <a:pt x="176607" y="52239"/>
                  <a:pt x="160935" y="37706"/>
                </a:cubicBezTo>
                <a:cubicBezTo>
                  <a:pt x="145163" y="23072"/>
                  <a:pt x="123498" y="10716"/>
                  <a:pt x="96441" y="10716"/>
                </a:cubicBezTo>
                <a:close/>
                <a:moveTo>
                  <a:pt x="48220" y="85725"/>
                </a:moveTo>
                <a:cubicBezTo>
                  <a:pt x="48220" y="59111"/>
                  <a:pt x="69827" y="37505"/>
                  <a:pt x="96441" y="37505"/>
                </a:cubicBezTo>
                <a:cubicBezTo>
                  <a:pt x="123054" y="37505"/>
                  <a:pt x="144661" y="59111"/>
                  <a:pt x="144661" y="85725"/>
                </a:cubicBezTo>
                <a:cubicBezTo>
                  <a:pt x="144661" y="112339"/>
                  <a:pt x="123054" y="133945"/>
                  <a:pt x="96441" y="133945"/>
                </a:cubicBezTo>
                <a:cubicBezTo>
                  <a:pt x="69827" y="133945"/>
                  <a:pt x="48220" y="112339"/>
                  <a:pt x="48220" y="85725"/>
                </a:cubicBezTo>
                <a:close/>
                <a:moveTo>
                  <a:pt x="96441" y="64294"/>
                </a:moveTo>
                <a:cubicBezTo>
                  <a:pt x="96441" y="76114"/>
                  <a:pt x="86830" y="85725"/>
                  <a:pt x="75009" y="85725"/>
                </a:cubicBezTo>
                <a:cubicBezTo>
                  <a:pt x="71158" y="85725"/>
                  <a:pt x="67542" y="84720"/>
                  <a:pt x="64394" y="82912"/>
                </a:cubicBezTo>
                <a:cubicBezTo>
                  <a:pt x="64059" y="86562"/>
                  <a:pt x="64361" y="90313"/>
                  <a:pt x="65365" y="94030"/>
                </a:cubicBezTo>
                <a:cubicBezTo>
                  <a:pt x="69953" y="111175"/>
                  <a:pt x="87600" y="121354"/>
                  <a:pt x="104745" y="116767"/>
                </a:cubicBezTo>
                <a:cubicBezTo>
                  <a:pt x="121890" y="112179"/>
                  <a:pt x="132070" y="94532"/>
                  <a:pt x="127482" y="77387"/>
                </a:cubicBezTo>
                <a:cubicBezTo>
                  <a:pt x="123397" y="62084"/>
                  <a:pt x="108898" y="52339"/>
                  <a:pt x="93628" y="53679"/>
                </a:cubicBezTo>
                <a:cubicBezTo>
                  <a:pt x="95403" y="56793"/>
                  <a:pt x="96441" y="60409"/>
                  <a:pt x="96441" y="64294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3511987" y="3679389"/>
            <a:ext cx="781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11987" y="3946089"/>
            <a:ext cx="752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Yellow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3054787" y="4174568"/>
            <a:ext cx="22383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 patterns</a:t>
            </a:r>
            <a:r>
              <a:rPr lang="en-US" sz="1050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warrant closer inspection but may be legitimate.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054787" y="4800837"/>
            <a:ext cx="2171700" cy="457200"/>
          </a:xfrm>
          <a:custGeom>
            <a:avLst/>
            <a:gdLst/>
            <a:ahLst/>
            <a:cxnLst/>
            <a:rect l="l" t="t" r="r" b="b"/>
            <a:pathLst>
              <a:path w="2171700" h="457200">
                <a:moveTo>
                  <a:pt x="0" y="0"/>
                </a:moveTo>
                <a:lnTo>
                  <a:pt x="2171700" y="0"/>
                </a:lnTo>
                <a:lnTo>
                  <a:pt x="2171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3054787" y="4800837"/>
            <a:ext cx="2228850" cy="4572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Encoding operations, unusual API combinations, timing checks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477113" y="3557468"/>
            <a:ext cx="2415540" cy="1824990"/>
          </a:xfrm>
          <a:custGeom>
            <a:avLst/>
            <a:gdLst/>
            <a:ahLst/>
            <a:cxnLst/>
            <a:rect l="l" t="t" r="r" b="b"/>
            <a:pathLst>
              <a:path w="2415540" h="1824990">
                <a:moveTo>
                  <a:pt x="0" y="0"/>
                </a:moveTo>
                <a:lnTo>
                  <a:pt x="2415540" y="0"/>
                </a:lnTo>
                <a:lnTo>
                  <a:pt x="2415540" y="1824990"/>
                </a:lnTo>
                <a:lnTo>
                  <a:pt x="0" y="1824990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14902"/>
            </a:srgbClr>
          </a:solidFill>
          <a:ln w="20320">
            <a:solidFill>
              <a:srgbClr val="F1E8AC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5599033" y="36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0"/>
                </a:moveTo>
                <a:lnTo>
                  <a:pt x="381000" y="0"/>
                </a:lnTo>
                <a:lnTo>
                  <a:pt x="3810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5706189" y="38030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75009" y="53578"/>
                </a:moveTo>
                <a:cubicBezTo>
                  <a:pt x="75009" y="47664"/>
                  <a:pt x="79811" y="42863"/>
                  <a:pt x="85725" y="42863"/>
                </a:cubicBezTo>
                <a:cubicBezTo>
                  <a:pt x="91639" y="42863"/>
                  <a:pt x="96441" y="47664"/>
                  <a:pt x="96441" y="53578"/>
                </a:cubicBezTo>
                <a:cubicBezTo>
                  <a:pt x="96441" y="59492"/>
                  <a:pt x="91639" y="64294"/>
                  <a:pt x="85725" y="64294"/>
                </a:cubicBezTo>
                <a:cubicBezTo>
                  <a:pt x="79811" y="64294"/>
                  <a:pt x="75009" y="59492"/>
                  <a:pt x="75009" y="53578"/>
                </a:cubicBezTo>
                <a:close/>
                <a:moveTo>
                  <a:pt x="72330" y="75009"/>
                </a:moveTo>
                <a:lnTo>
                  <a:pt x="88404" y="75009"/>
                </a:lnTo>
                <a:cubicBezTo>
                  <a:pt x="92858" y="75009"/>
                  <a:pt x="96441" y="78592"/>
                  <a:pt x="96441" y="83046"/>
                </a:cubicBezTo>
                <a:lnTo>
                  <a:pt x="96441" y="112514"/>
                </a:lnTo>
                <a:lnTo>
                  <a:pt x="99120" y="112514"/>
                </a:lnTo>
                <a:cubicBezTo>
                  <a:pt x="103573" y="112514"/>
                  <a:pt x="107156" y="116097"/>
                  <a:pt x="107156" y="120551"/>
                </a:cubicBezTo>
                <a:cubicBezTo>
                  <a:pt x="107156" y="125004"/>
                  <a:pt x="103573" y="128588"/>
                  <a:pt x="99120" y="128588"/>
                </a:cubicBezTo>
                <a:lnTo>
                  <a:pt x="72330" y="128588"/>
                </a:lnTo>
                <a:cubicBezTo>
                  <a:pt x="67877" y="128588"/>
                  <a:pt x="64294" y="125004"/>
                  <a:pt x="64294" y="120551"/>
                </a:cubicBezTo>
                <a:cubicBezTo>
                  <a:pt x="64294" y="116097"/>
                  <a:pt x="67877" y="112514"/>
                  <a:pt x="72330" y="112514"/>
                </a:cubicBezTo>
                <a:lnTo>
                  <a:pt x="80367" y="112514"/>
                </a:lnTo>
                <a:lnTo>
                  <a:pt x="80367" y="91083"/>
                </a:lnTo>
                <a:lnTo>
                  <a:pt x="72330" y="91083"/>
                </a:lnTo>
                <a:cubicBezTo>
                  <a:pt x="67877" y="91083"/>
                  <a:pt x="64294" y="87500"/>
                  <a:pt x="64294" y="83046"/>
                </a:cubicBezTo>
                <a:cubicBezTo>
                  <a:pt x="64294" y="78592"/>
                  <a:pt x="67877" y="75009"/>
                  <a:pt x="72330" y="75009"/>
                </a:cubicBezTo>
                <a:close/>
              </a:path>
            </a:pathLst>
          </a:custGeom>
          <a:solidFill>
            <a:srgbClr val="0D111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6056233" y="3679389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56233" y="3946089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Light Yellow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599033" y="4174568"/>
            <a:ext cx="2238375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50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Noteworthy instructions</a:t>
            </a:r>
            <a:r>
              <a:rPr lang="en-US" sz="1050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that should be documented for complete analysis.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599033" y="4800837"/>
            <a:ext cx="2171700" cy="457200"/>
          </a:xfrm>
          <a:custGeom>
            <a:avLst/>
            <a:gdLst/>
            <a:ahLst/>
            <a:cxnLst/>
            <a:rect l="l" t="t" r="r" b="b"/>
            <a:pathLst>
              <a:path w="2171700" h="457200">
                <a:moveTo>
                  <a:pt x="0" y="0"/>
                </a:moveTo>
                <a:lnTo>
                  <a:pt x="2171700" y="0"/>
                </a:lnTo>
                <a:lnTo>
                  <a:pt x="21717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5599033" y="4800837"/>
            <a:ext cx="2228850" cy="457200"/>
          </a:xfrm>
          <a:prstGeom prst="rect">
            <a:avLst/>
          </a:prstGeom>
          <a:noFill/>
          <a:ln/>
        </p:spPr>
        <p:txBody>
          <a:bodyPr wrap="square" lIns="76200" tIns="76200" rIns="76200" bIns="762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Uncommon instructions, debug registers, system information gathering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055650" y="1642110"/>
            <a:ext cx="3750945" cy="1836420"/>
          </a:xfrm>
          <a:custGeom>
            <a:avLst/>
            <a:gdLst/>
            <a:ahLst/>
            <a:cxnLst/>
            <a:rect l="l" t="t" r="r" b="b"/>
            <a:pathLst>
              <a:path w="3750945" h="1836420">
                <a:moveTo>
                  <a:pt x="0" y="0"/>
                </a:moveTo>
                <a:lnTo>
                  <a:pt x="3750945" y="0"/>
                </a:lnTo>
                <a:lnTo>
                  <a:pt x="3750945" y="1836420"/>
                </a:lnTo>
                <a:lnTo>
                  <a:pt x="0" y="18364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8211860" y="1798318"/>
            <a:ext cx="352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68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Response Time Impact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211860" y="2179318"/>
            <a:ext cx="1057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Detection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1346895" y="2179318"/>
            <a:ext cx="371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BF616A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-75%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11860" y="2407918"/>
            <a:ext cx="3438525" cy="76200"/>
          </a:xfrm>
          <a:custGeom>
            <a:avLst/>
            <a:gdLst/>
            <a:ahLst/>
            <a:cxnLst/>
            <a:rect l="l" t="t" r="r" b="b"/>
            <a:pathLst>
              <a:path w="3438525" h="76200">
                <a:moveTo>
                  <a:pt x="0" y="0"/>
                </a:moveTo>
                <a:lnTo>
                  <a:pt x="3438525" y="0"/>
                </a:lnTo>
                <a:lnTo>
                  <a:pt x="34385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8211860" y="2407918"/>
            <a:ext cx="2581275" cy="76200"/>
          </a:xfrm>
          <a:custGeom>
            <a:avLst/>
            <a:gdLst/>
            <a:ahLst/>
            <a:cxnLst/>
            <a:rect l="l" t="t" r="r" b="b"/>
            <a:pathLst>
              <a:path w="2581275" h="76200">
                <a:moveTo>
                  <a:pt x="0" y="0"/>
                </a:moveTo>
                <a:lnTo>
                  <a:pt x="2581275" y="0"/>
                </a:lnTo>
                <a:lnTo>
                  <a:pt x="258127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8211860" y="2598418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 Speed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11327131" y="2598418"/>
            <a:ext cx="390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0877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-60%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11860" y="2827018"/>
            <a:ext cx="3438525" cy="76200"/>
          </a:xfrm>
          <a:custGeom>
            <a:avLst/>
            <a:gdLst/>
            <a:ahLst/>
            <a:cxnLst/>
            <a:rect l="l" t="t" r="r" b="b"/>
            <a:pathLst>
              <a:path w="3438525" h="76200">
                <a:moveTo>
                  <a:pt x="0" y="0"/>
                </a:moveTo>
                <a:lnTo>
                  <a:pt x="3438525" y="0"/>
                </a:lnTo>
                <a:lnTo>
                  <a:pt x="34385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8211860" y="2827018"/>
            <a:ext cx="2066925" cy="76200"/>
          </a:xfrm>
          <a:custGeom>
            <a:avLst/>
            <a:gdLst/>
            <a:ahLst/>
            <a:cxnLst/>
            <a:rect l="l" t="t" r="r" b="b"/>
            <a:pathLst>
              <a:path w="2066925" h="76200">
                <a:moveTo>
                  <a:pt x="0" y="0"/>
                </a:moveTo>
                <a:lnTo>
                  <a:pt x="2066925" y="0"/>
                </a:lnTo>
                <a:lnTo>
                  <a:pt x="20669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8211860" y="3017518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Reduction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336656" y="3017518"/>
            <a:ext cx="38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BCB8B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-45%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11860" y="3246118"/>
            <a:ext cx="3438525" cy="76200"/>
          </a:xfrm>
          <a:custGeom>
            <a:avLst/>
            <a:gdLst/>
            <a:ahLst/>
            <a:cxnLst/>
            <a:rect l="l" t="t" r="r" b="b"/>
            <a:pathLst>
              <a:path w="3438525" h="76200">
                <a:moveTo>
                  <a:pt x="0" y="0"/>
                </a:moveTo>
                <a:lnTo>
                  <a:pt x="3438525" y="0"/>
                </a:lnTo>
                <a:lnTo>
                  <a:pt x="3438525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Shape 50"/>
          <p:cNvSpPr/>
          <p:nvPr/>
        </p:nvSpPr>
        <p:spPr>
          <a:xfrm>
            <a:off x="8211860" y="3246118"/>
            <a:ext cx="1543050" cy="76200"/>
          </a:xfrm>
          <a:custGeom>
            <a:avLst/>
            <a:gdLst/>
            <a:ahLst/>
            <a:cxnLst/>
            <a:rect l="l" t="t" r="r" b="b"/>
            <a:pathLst>
              <a:path w="1543050" h="76200">
                <a:moveTo>
                  <a:pt x="0" y="0"/>
                </a:moveTo>
                <a:lnTo>
                  <a:pt x="1543050" y="0"/>
                </a:lnTo>
                <a:lnTo>
                  <a:pt x="1543050" y="76200"/>
                </a:lnTo>
                <a:lnTo>
                  <a:pt x="0" y="76200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8055650" y="3600451"/>
            <a:ext cx="3750945" cy="1407795"/>
          </a:xfrm>
          <a:custGeom>
            <a:avLst/>
            <a:gdLst/>
            <a:ahLst/>
            <a:cxnLst/>
            <a:rect l="l" t="t" r="r" b="b"/>
            <a:pathLst>
              <a:path w="3750945" h="1407795">
                <a:moveTo>
                  <a:pt x="0" y="0"/>
                </a:moveTo>
                <a:lnTo>
                  <a:pt x="3750945" y="0"/>
                </a:lnTo>
                <a:lnTo>
                  <a:pt x="3750945" y="1407795"/>
                </a:lnTo>
                <a:lnTo>
                  <a:pt x="0" y="1407795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4" name="Shape 52"/>
          <p:cNvSpPr/>
          <p:nvPr/>
        </p:nvSpPr>
        <p:spPr>
          <a:xfrm>
            <a:off x="8192810" y="375665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5719" y="16669"/>
                </a:moveTo>
                <a:cubicBezTo>
                  <a:pt x="35719" y="7471"/>
                  <a:pt x="43190" y="0"/>
                  <a:pt x="52388" y="0"/>
                </a:cubicBezTo>
                <a:lnTo>
                  <a:pt x="59531" y="0"/>
                </a:lnTo>
                <a:cubicBezTo>
                  <a:pt x="64800" y="0"/>
                  <a:pt x="69056" y="4256"/>
                  <a:pt x="69056" y="9525"/>
                </a:cubicBezTo>
                <a:lnTo>
                  <a:pt x="69056" y="142875"/>
                </a:lnTo>
                <a:cubicBezTo>
                  <a:pt x="69056" y="148144"/>
                  <a:pt x="64800" y="152400"/>
                  <a:pt x="59531" y="152400"/>
                </a:cubicBezTo>
                <a:lnTo>
                  <a:pt x="50006" y="152400"/>
                </a:lnTo>
                <a:cubicBezTo>
                  <a:pt x="41136" y="152400"/>
                  <a:pt x="33665" y="146328"/>
                  <a:pt x="31552" y="138113"/>
                </a:cubicBezTo>
                <a:cubicBezTo>
                  <a:pt x="31343" y="138113"/>
                  <a:pt x="31165" y="138113"/>
                  <a:pt x="30956" y="138113"/>
                </a:cubicBezTo>
                <a:cubicBezTo>
                  <a:pt x="17800" y="138113"/>
                  <a:pt x="7144" y="127456"/>
                  <a:pt x="7144" y="114300"/>
                </a:cubicBezTo>
                <a:cubicBezTo>
                  <a:pt x="7144" y="108942"/>
                  <a:pt x="8930" y="104001"/>
                  <a:pt x="11906" y="100013"/>
                </a:cubicBezTo>
                <a:cubicBezTo>
                  <a:pt x="6132" y="95667"/>
                  <a:pt x="2381" y="88761"/>
                  <a:pt x="2381" y="80962"/>
                </a:cubicBezTo>
                <a:cubicBezTo>
                  <a:pt x="2381" y="71765"/>
                  <a:pt x="7620" y="63758"/>
                  <a:pt x="15240" y="59799"/>
                </a:cubicBezTo>
                <a:cubicBezTo>
                  <a:pt x="13127" y="56227"/>
                  <a:pt x="11906" y="52060"/>
                  <a:pt x="11906" y="47625"/>
                </a:cubicBezTo>
                <a:cubicBezTo>
                  <a:pt x="11906" y="34469"/>
                  <a:pt x="22562" y="23813"/>
                  <a:pt x="35719" y="23813"/>
                </a:cubicBezTo>
                <a:lnTo>
                  <a:pt x="35719" y="16669"/>
                </a:lnTo>
                <a:close/>
                <a:moveTo>
                  <a:pt x="116681" y="16669"/>
                </a:moveTo>
                <a:lnTo>
                  <a:pt x="116681" y="23813"/>
                </a:lnTo>
                <a:cubicBezTo>
                  <a:pt x="129838" y="23813"/>
                  <a:pt x="140494" y="34469"/>
                  <a:pt x="140494" y="47625"/>
                </a:cubicBezTo>
                <a:cubicBezTo>
                  <a:pt x="140494" y="52090"/>
                  <a:pt x="139273" y="56257"/>
                  <a:pt x="137160" y="59799"/>
                </a:cubicBezTo>
                <a:cubicBezTo>
                  <a:pt x="144810" y="63758"/>
                  <a:pt x="150019" y="71735"/>
                  <a:pt x="150019" y="80962"/>
                </a:cubicBezTo>
                <a:cubicBezTo>
                  <a:pt x="150019" y="88761"/>
                  <a:pt x="146268" y="95667"/>
                  <a:pt x="140494" y="100013"/>
                </a:cubicBezTo>
                <a:cubicBezTo>
                  <a:pt x="143470" y="104001"/>
                  <a:pt x="145256" y="108942"/>
                  <a:pt x="145256" y="114300"/>
                </a:cubicBezTo>
                <a:cubicBezTo>
                  <a:pt x="145256" y="127456"/>
                  <a:pt x="134600" y="138113"/>
                  <a:pt x="121444" y="138113"/>
                </a:cubicBezTo>
                <a:cubicBezTo>
                  <a:pt x="121235" y="138113"/>
                  <a:pt x="121057" y="138113"/>
                  <a:pt x="120848" y="138113"/>
                </a:cubicBezTo>
                <a:cubicBezTo>
                  <a:pt x="118735" y="146328"/>
                  <a:pt x="111264" y="152400"/>
                  <a:pt x="102394" y="152400"/>
                </a:cubicBezTo>
                <a:lnTo>
                  <a:pt x="92869" y="152400"/>
                </a:lnTo>
                <a:cubicBezTo>
                  <a:pt x="87600" y="152400"/>
                  <a:pt x="83344" y="148144"/>
                  <a:pt x="83344" y="142875"/>
                </a:cubicBezTo>
                <a:lnTo>
                  <a:pt x="83344" y="9525"/>
                </a:lnTo>
                <a:cubicBezTo>
                  <a:pt x="83344" y="4256"/>
                  <a:pt x="87600" y="0"/>
                  <a:pt x="92869" y="0"/>
                </a:cubicBezTo>
                <a:lnTo>
                  <a:pt x="100013" y="0"/>
                </a:lnTo>
                <a:cubicBezTo>
                  <a:pt x="109210" y="0"/>
                  <a:pt x="116681" y="7471"/>
                  <a:pt x="116681" y="16669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Text 53"/>
          <p:cNvSpPr/>
          <p:nvPr/>
        </p:nvSpPr>
        <p:spPr>
          <a:xfrm>
            <a:off x="8478560" y="3718559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Cognitive Benefits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173760" y="4023359"/>
            <a:ext cx="358140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Color coding leverages pre-attentive visual processing, enabling analysts to identify threats 3x faster than text-only interfaces. This reduces cognitive load and improves decision accuracy under pressure.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055650" y="5130162"/>
            <a:ext cx="3750945" cy="1417320"/>
          </a:xfrm>
          <a:custGeom>
            <a:avLst/>
            <a:gdLst/>
            <a:ahLst/>
            <a:cxnLst/>
            <a:rect l="l" t="t" r="r" b="b"/>
            <a:pathLst>
              <a:path w="3750945" h="1417320">
                <a:moveTo>
                  <a:pt x="0" y="0"/>
                </a:moveTo>
                <a:lnTo>
                  <a:pt x="3750945" y="0"/>
                </a:lnTo>
                <a:lnTo>
                  <a:pt x="3750945" y="1417320"/>
                </a:lnTo>
                <a:lnTo>
                  <a:pt x="0" y="141732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8173760" y="5248275"/>
            <a:ext cx="3590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Workflow Integration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195191" y="55911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8392835" y="5553075"/>
            <a:ext cx="1009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SIEM integration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95191" y="58197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8392835" y="5781675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ticketing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95191" y="60483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8392835" y="6010275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Team collaboration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95191" y="627697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4"/>
          <p:cNvSpPr/>
          <p:nvPr/>
        </p:nvSpPr>
        <p:spPr>
          <a:xfrm>
            <a:off x="8392835" y="6238875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rule creation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0296" y="370296"/>
            <a:ext cx="11516210" cy="185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1" kern="0" spc="306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0296" y="629503"/>
            <a:ext cx="11673585" cy="4443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99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Implementation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0296" y="1147918"/>
            <a:ext cx="11525467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mechanisms powering real-time disassembly and pattern recognition at scale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0296" y="1481185"/>
            <a:ext cx="1184948" cy="37030"/>
          </a:xfrm>
          <a:custGeom>
            <a:avLst/>
            <a:gdLst/>
            <a:ahLst/>
            <a:cxnLst/>
            <a:rect l="l" t="t" r="r" b="b"/>
            <a:pathLst>
              <a:path w="1184948" h="37030">
                <a:moveTo>
                  <a:pt x="0" y="0"/>
                </a:moveTo>
                <a:lnTo>
                  <a:pt x="1184948" y="0"/>
                </a:lnTo>
                <a:lnTo>
                  <a:pt x="1184948" y="37030"/>
                </a:lnTo>
                <a:lnTo>
                  <a:pt x="0" y="3703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73999" y="1595976"/>
            <a:ext cx="3719625" cy="2090322"/>
          </a:xfrm>
          <a:custGeom>
            <a:avLst/>
            <a:gdLst/>
            <a:ahLst/>
            <a:cxnLst/>
            <a:rect l="l" t="t" r="r" b="b"/>
            <a:pathLst>
              <a:path w="3719625" h="2090322">
                <a:moveTo>
                  <a:pt x="0" y="0"/>
                </a:moveTo>
                <a:lnTo>
                  <a:pt x="3719625" y="0"/>
                </a:lnTo>
                <a:lnTo>
                  <a:pt x="3719625" y="2090322"/>
                </a:lnTo>
                <a:lnTo>
                  <a:pt x="0" y="2090322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88791" y="1710766"/>
            <a:ext cx="444355" cy="444355"/>
          </a:xfrm>
          <a:custGeom>
            <a:avLst/>
            <a:gdLst/>
            <a:ahLst/>
            <a:cxnLst/>
            <a:rect l="l" t="t" r="r" b="b"/>
            <a:pathLst>
              <a:path w="444355" h="444355">
                <a:moveTo>
                  <a:pt x="0" y="0"/>
                </a:moveTo>
                <a:lnTo>
                  <a:pt x="444355" y="0"/>
                </a:lnTo>
                <a:lnTo>
                  <a:pt x="444355" y="444355"/>
                </a:lnTo>
                <a:lnTo>
                  <a:pt x="0" y="44435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618395" y="1840370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63645" y="0"/>
                </a:moveTo>
                <a:cubicBezTo>
                  <a:pt x="54062" y="0"/>
                  <a:pt x="46287" y="7775"/>
                  <a:pt x="46287" y="17358"/>
                </a:cubicBezTo>
                <a:lnTo>
                  <a:pt x="46287" y="92574"/>
                </a:lnTo>
                <a:cubicBezTo>
                  <a:pt x="46287" y="102157"/>
                  <a:pt x="54062" y="109932"/>
                  <a:pt x="63645" y="109932"/>
                </a:cubicBezTo>
                <a:lnTo>
                  <a:pt x="86788" y="109932"/>
                </a:lnTo>
                <a:cubicBezTo>
                  <a:pt x="96371" y="109932"/>
                  <a:pt x="104146" y="102157"/>
                  <a:pt x="104146" y="92574"/>
                </a:cubicBezTo>
                <a:lnTo>
                  <a:pt x="104146" y="69431"/>
                </a:lnTo>
                <a:lnTo>
                  <a:pt x="115718" y="69431"/>
                </a:lnTo>
                <a:cubicBezTo>
                  <a:pt x="141284" y="69431"/>
                  <a:pt x="162005" y="90151"/>
                  <a:pt x="162005" y="115718"/>
                </a:cubicBezTo>
                <a:cubicBezTo>
                  <a:pt x="162005" y="141284"/>
                  <a:pt x="141284" y="162005"/>
                  <a:pt x="115718" y="162005"/>
                </a:cubicBezTo>
                <a:lnTo>
                  <a:pt x="11572" y="162005"/>
                </a:lnTo>
                <a:cubicBezTo>
                  <a:pt x="5171" y="162005"/>
                  <a:pt x="0" y="167176"/>
                  <a:pt x="0" y="173576"/>
                </a:cubicBezTo>
                <a:cubicBezTo>
                  <a:pt x="0" y="179977"/>
                  <a:pt x="5171" y="185148"/>
                  <a:pt x="11572" y="185148"/>
                </a:cubicBezTo>
                <a:lnTo>
                  <a:pt x="173576" y="185148"/>
                </a:lnTo>
                <a:cubicBezTo>
                  <a:pt x="179977" y="185148"/>
                  <a:pt x="185148" y="179977"/>
                  <a:pt x="185148" y="173576"/>
                </a:cubicBezTo>
                <a:cubicBezTo>
                  <a:pt x="185148" y="167176"/>
                  <a:pt x="179977" y="162005"/>
                  <a:pt x="173576" y="162005"/>
                </a:cubicBezTo>
                <a:lnTo>
                  <a:pt x="167465" y="162005"/>
                </a:lnTo>
                <a:cubicBezTo>
                  <a:pt x="178458" y="149710"/>
                  <a:pt x="185148" y="133509"/>
                  <a:pt x="185148" y="115718"/>
                </a:cubicBezTo>
                <a:cubicBezTo>
                  <a:pt x="185148" y="77386"/>
                  <a:pt x="154049" y="46287"/>
                  <a:pt x="115718" y="46287"/>
                </a:cubicBezTo>
                <a:lnTo>
                  <a:pt x="104146" y="46287"/>
                </a:lnTo>
                <a:lnTo>
                  <a:pt x="104146" y="17358"/>
                </a:lnTo>
                <a:cubicBezTo>
                  <a:pt x="104146" y="7775"/>
                  <a:pt x="96371" y="0"/>
                  <a:pt x="86788" y="0"/>
                </a:cubicBezTo>
                <a:lnTo>
                  <a:pt x="63645" y="0"/>
                </a:lnTo>
                <a:close/>
                <a:moveTo>
                  <a:pt x="43394" y="127289"/>
                </a:moveTo>
                <a:cubicBezTo>
                  <a:pt x="38585" y="127289"/>
                  <a:pt x="34715" y="131159"/>
                  <a:pt x="34715" y="135968"/>
                </a:cubicBezTo>
                <a:cubicBezTo>
                  <a:pt x="34715" y="140778"/>
                  <a:pt x="38585" y="144647"/>
                  <a:pt x="43394" y="144647"/>
                </a:cubicBezTo>
                <a:lnTo>
                  <a:pt x="107039" y="144647"/>
                </a:lnTo>
                <a:cubicBezTo>
                  <a:pt x="111848" y="144647"/>
                  <a:pt x="115718" y="140778"/>
                  <a:pt x="115718" y="135968"/>
                </a:cubicBezTo>
                <a:cubicBezTo>
                  <a:pt x="115718" y="131159"/>
                  <a:pt x="111848" y="127289"/>
                  <a:pt x="107039" y="127289"/>
                </a:cubicBezTo>
                <a:lnTo>
                  <a:pt x="43394" y="12728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044235" y="1803340"/>
            <a:ext cx="1795936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Instruction Decoding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8791" y="2229181"/>
            <a:ext cx="3554843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High-performance decoder engine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supporting variable-length x86, fixed-length ARM, and hybrid instruction sets.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8791" y="2724452"/>
            <a:ext cx="3490041" cy="851681"/>
          </a:xfrm>
          <a:custGeom>
            <a:avLst/>
            <a:gdLst/>
            <a:ahLst/>
            <a:cxnLst/>
            <a:rect l="l" t="t" r="r" b="b"/>
            <a:pathLst>
              <a:path w="3490041" h="851681">
                <a:moveTo>
                  <a:pt x="0" y="0"/>
                </a:moveTo>
                <a:lnTo>
                  <a:pt x="3490041" y="0"/>
                </a:lnTo>
                <a:lnTo>
                  <a:pt x="3490041" y="851681"/>
                </a:lnTo>
                <a:lnTo>
                  <a:pt x="0" y="85168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562850" y="2798511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Table-driven decoding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2850" y="2983546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Operand extraction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2850" y="316857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Prefix handling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62850" y="335360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SIMD instruction support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10614" y="1595976"/>
            <a:ext cx="3719625" cy="2090322"/>
          </a:xfrm>
          <a:custGeom>
            <a:avLst/>
            <a:gdLst/>
            <a:ahLst/>
            <a:cxnLst/>
            <a:rect l="l" t="t" r="r" b="b"/>
            <a:pathLst>
              <a:path w="3719625" h="2090322">
                <a:moveTo>
                  <a:pt x="0" y="0"/>
                </a:moveTo>
                <a:lnTo>
                  <a:pt x="3719625" y="0"/>
                </a:lnTo>
                <a:lnTo>
                  <a:pt x="3719625" y="2090322"/>
                </a:lnTo>
                <a:lnTo>
                  <a:pt x="0" y="2090322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4325406" y="1710766"/>
            <a:ext cx="444355" cy="444355"/>
          </a:xfrm>
          <a:custGeom>
            <a:avLst/>
            <a:gdLst/>
            <a:ahLst/>
            <a:cxnLst/>
            <a:rect l="l" t="t" r="r" b="b"/>
            <a:pathLst>
              <a:path w="444355" h="444355">
                <a:moveTo>
                  <a:pt x="0" y="0"/>
                </a:moveTo>
                <a:lnTo>
                  <a:pt x="444355" y="0"/>
                </a:lnTo>
                <a:lnTo>
                  <a:pt x="444355" y="444355"/>
                </a:lnTo>
                <a:lnTo>
                  <a:pt x="0" y="44435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4455010" y="1840370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150433" y="75216"/>
                </a:moveTo>
                <a:cubicBezTo>
                  <a:pt x="150433" y="91815"/>
                  <a:pt x="145045" y="107147"/>
                  <a:pt x="135968" y="119587"/>
                </a:cubicBezTo>
                <a:lnTo>
                  <a:pt x="181749" y="165404"/>
                </a:lnTo>
                <a:cubicBezTo>
                  <a:pt x="186269" y="169924"/>
                  <a:pt x="186269" y="177265"/>
                  <a:pt x="181749" y="181785"/>
                </a:cubicBezTo>
                <a:cubicBezTo>
                  <a:pt x="177229" y="186305"/>
                  <a:pt x="169888" y="186305"/>
                  <a:pt x="165368" y="181785"/>
                </a:cubicBezTo>
                <a:lnTo>
                  <a:pt x="119587" y="135968"/>
                </a:lnTo>
                <a:cubicBezTo>
                  <a:pt x="107147" y="145045"/>
                  <a:pt x="91815" y="150433"/>
                  <a:pt x="75216" y="150433"/>
                </a:cubicBezTo>
                <a:cubicBezTo>
                  <a:pt x="33667" y="150433"/>
                  <a:pt x="0" y="116766"/>
                  <a:pt x="0" y="75216"/>
                </a:cubicBezTo>
                <a:cubicBezTo>
                  <a:pt x="0" y="33667"/>
                  <a:pt x="33667" y="0"/>
                  <a:pt x="75216" y="0"/>
                </a:cubicBezTo>
                <a:cubicBezTo>
                  <a:pt x="116766" y="0"/>
                  <a:pt x="150433" y="33667"/>
                  <a:pt x="150433" y="75216"/>
                </a:cubicBezTo>
                <a:close/>
                <a:moveTo>
                  <a:pt x="75216" y="127289"/>
                </a:moveTo>
                <a:cubicBezTo>
                  <a:pt x="103956" y="127289"/>
                  <a:pt x="127289" y="103956"/>
                  <a:pt x="127289" y="75216"/>
                </a:cubicBezTo>
                <a:cubicBezTo>
                  <a:pt x="127289" y="46477"/>
                  <a:pt x="103956" y="23144"/>
                  <a:pt x="75216" y="23144"/>
                </a:cubicBezTo>
                <a:cubicBezTo>
                  <a:pt x="46477" y="23144"/>
                  <a:pt x="23144" y="46477"/>
                  <a:pt x="23144" y="75216"/>
                </a:cubicBezTo>
                <a:cubicBezTo>
                  <a:pt x="23144" y="103956"/>
                  <a:pt x="46477" y="127289"/>
                  <a:pt x="75216" y="127289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4880850" y="1803340"/>
            <a:ext cx="1499699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Matching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5406" y="2229181"/>
            <a:ext cx="3554843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Multi-algorithm detection engine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combining Aho-Corasick string matching with heuristic analysis.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25406" y="2724452"/>
            <a:ext cx="3490041" cy="851681"/>
          </a:xfrm>
          <a:custGeom>
            <a:avLst/>
            <a:gdLst/>
            <a:ahLst/>
            <a:cxnLst/>
            <a:rect l="l" t="t" r="r" b="b"/>
            <a:pathLst>
              <a:path w="3490041" h="851681">
                <a:moveTo>
                  <a:pt x="0" y="0"/>
                </a:moveTo>
                <a:lnTo>
                  <a:pt x="3490041" y="0"/>
                </a:lnTo>
                <a:lnTo>
                  <a:pt x="3490041" y="851681"/>
                </a:lnTo>
                <a:lnTo>
                  <a:pt x="0" y="85168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4399465" y="2798511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Signature matching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99465" y="2983546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Behavioral heuristics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399465" y="316857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Statistical analysis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399465" y="335360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Context awareness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73999" y="3771927"/>
            <a:ext cx="3719625" cy="2090322"/>
          </a:xfrm>
          <a:custGeom>
            <a:avLst/>
            <a:gdLst/>
            <a:ahLst/>
            <a:cxnLst/>
            <a:rect l="l" t="t" r="r" b="b"/>
            <a:pathLst>
              <a:path w="3719625" h="2090322">
                <a:moveTo>
                  <a:pt x="0" y="0"/>
                </a:moveTo>
                <a:lnTo>
                  <a:pt x="3719625" y="0"/>
                </a:lnTo>
                <a:lnTo>
                  <a:pt x="3719625" y="2090322"/>
                </a:lnTo>
                <a:lnTo>
                  <a:pt x="0" y="2090322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488791" y="3886722"/>
            <a:ext cx="444355" cy="444355"/>
          </a:xfrm>
          <a:custGeom>
            <a:avLst/>
            <a:gdLst/>
            <a:ahLst/>
            <a:cxnLst/>
            <a:rect l="l" t="t" r="r" b="b"/>
            <a:pathLst>
              <a:path w="444355" h="444355">
                <a:moveTo>
                  <a:pt x="0" y="0"/>
                </a:moveTo>
                <a:lnTo>
                  <a:pt x="444355" y="0"/>
                </a:lnTo>
                <a:lnTo>
                  <a:pt x="444355" y="444355"/>
                </a:lnTo>
                <a:lnTo>
                  <a:pt x="0" y="44435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629966" y="4016325"/>
            <a:ext cx="162005" cy="185148"/>
          </a:xfrm>
          <a:custGeom>
            <a:avLst/>
            <a:gdLst/>
            <a:ahLst/>
            <a:cxnLst/>
            <a:rect l="l" t="t" r="r" b="b"/>
            <a:pathLst>
              <a:path w="162005" h="185148">
                <a:moveTo>
                  <a:pt x="162005" y="74421"/>
                </a:moveTo>
                <a:cubicBezTo>
                  <a:pt x="156653" y="77965"/>
                  <a:pt x="150505" y="80821"/>
                  <a:pt x="144104" y="83100"/>
                </a:cubicBezTo>
                <a:cubicBezTo>
                  <a:pt x="127108" y="89175"/>
                  <a:pt x="104797" y="92574"/>
                  <a:pt x="81002" y="92574"/>
                </a:cubicBezTo>
                <a:cubicBezTo>
                  <a:pt x="57208" y="92574"/>
                  <a:pt x="34860" y="89139"/>
                  <a:pt x="17900" y="83100"/>
                </a:cubicBezTo>
                <a:cubicBezTo>
                  <a:pt x="11536" y="80821"/>
                  <a:pt x="5352" y="77965"/>
                  <a:pt x="0" y="74421"/>
                </a:cubicBezTo>
                <a:lnTo>
                  <a:pt x="0" y="104146"/>
                </a:lnTo>
                <a:cubicBezTo>
                  <a:pt x="0" y="120129"/>
                  <a:pt x="36270" y="133075"/>
                  <a:pt x="81002" y="133075"/>
                </a:cubicBezTo>
                <a:cubicBezTo>
                  <a:pt x="125734" y="133075"/>
                  <a:pt x="162005" y="120129"/>
                  <a:pt x="162005" y="104146"/>
                </a:cubicBezTo>
                <a:lnTo>
                  <a:pt x="162005" y="74421"/>
                </a:lnTo>
                <a:close/>
                <a:moveTo>
                  <a:pt x="162005" y="46287"/>
                </a:moveTo>
                <a:lnTo>
                  <a:pt x="162005" y="28929"/>
                </a:lnTo>
                <a:cubicBezTo>
                  <a:pt x="162005" y="12946"/>
                  <a:pt x="125734" y="0"/>
                  <a:pt x="81002" y="0"/>
                </a:cubicBezTo>
                <a:cubicBezTo>
                  <a:pt x="36270" y="0"/>
                  <a:pt x="0" y="12946"/>
                  <a:pt x="0" y="28929"/>
                </a:cubicBezTo>
                <a:lnTo>
                  <a:pt x="0" y="46287"/>
                </a:lnTo>
                <a:cubicBezTo>
                  <a:pt x="0" y="62271"/>
                  <a:pt x="36270" y="75216"/>
                  <a:pt x="81002" y="75216"/>
                </a:cubicBezTo>
                <a:cubicBezTo>
                  <a:pt x="125734" y="75216"/>
                  <a:pt x="162005" y="62271"/>
                  <a:pt x="162005" y="46287"/>
                </a:cubicBezTo>
                <a:close/>
                <a:moveTo>
                  <a:pt x="144104" y="140958"/>
                </a:moveTo>
                <a:cubicBezTo>
                  <a:pt x="127145" y="146997"/>
                  <a:pt x="104833" y="150433"/>
                  <a:pt x="81002" y="150433"/>
                </a:cubicBezTo>
                <a:cubicBezTo>
                  <a:pt x="57172" y="150433"/>
                  <a:pt x="34860" y="146997"/>
                  <a:pt x="17900" y="140958"/>
                </a:cubicBezTo>
                <a:cubicBezTo>
                  <a:pt x="11536" y="138680"/>
                  <a:pt x="5352" y="135823"/>
                  <a:pt x="0" y="132280"/>
                </a:cubicBezTo>
                <a:lnTo>
                  <a:pt x="0" y="156219"/>
                </a:lnTo>
                <a:cubicBezTo>
                  <a:pt x="0" y="172202"/>
                  <a:pt x="36270" y="185148"/>
                  <a:pt x="81002" y="185148"/>
                </a:cubicBezTo>
                <a:cubicBezTo>
                  <a:pt x="125734" y="185148"/>
                  <a:pt x="162005" y="172202"/>
                  <a:pt x="162005" y="156219"/>
                </a:cubicBezTo>
                <a:lnTo>
                  <a:pt x="162005" y="132280"/>
                </a:lnTo>
                <a:cubicBezTo>
                  <a:pt x="156653" y="135823"/>
                  <a:pt x="150505" y="138680"/>
                  <a:pt x="144104" y="140958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044235" y="3979296"/>
            <a:ext cx="1694105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Signature Database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88791" y="4405136"/>
            <a:ext cx="3554843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threat intelligence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continuously updated signatures for APIs, byte patterns, and behaviors.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88791" y="4900407"/>
            <a:ext cx="3490041" cy="851681"/>
          </a:xfrm>
          <a:custGeom>
            <a:avLst/>
            <a:gdLst/>
            <a:ahLst/>
            <a:cxnLst/>
            <a:rect l="l" t="t" r="r" b="b"/>
            <a:pathLst>
              <a:path w="3490041" h="851681">
                <a:moveTo>
                  <a:pt x="0" y="0"/>
                </a:moveTo>
                <a:lnTo>
                  <a:pt x="3490041" y="0"/>
                </a:lnTo>
                <a:lnTo>
                  <a:pt x="3490041" y="851681"/>
                </a:lnTo>
                <a:lnTo>
                  <a:pt x="0" y="85168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562850" y="497446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10,000+ API signatures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62850" y="515949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Malware family patterns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62850" y="5344528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Exploit kit signatures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2850" y="5529563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Behavioral indicators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10614" y="3771927"/>
            <a:ext cx="3719625" cy="2090322"/>
          </a:xfrm>
          <a:custGeom>
            <a:avLst/>
            <a:gdLst/>
            <a:ahLst/>
            <a:cxnLst/>
            <a:rect l="l" t="t" r="r" b="b"/>
            <a:pathLst>
              <a:path w="3719625" h="2090322">
                <a:moveTo>
                  <a:pt x="0" y="0"/>
                </a:moveTo>
                <a:lnTo>
                  <a:pt x="3719625" y="0"/>
                </a:lnTo>
                <a:lnTo>
                  <a:pt x="3719625" y="2090322"/>
                </a:lnTo>
                <a:lnTo>
                  <a:pt x="0" y="2090322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4325406" y="3886722"/>
            <a:ext cx="444355" cy="444355"/>
          </a:xfrm>
          <a:custGeom>
            <a:avLst/>
            <a:gdLst/>
            <a:ahLst/>
            <a:cxnLst/>
            <a:rect l="l" t="t" r="r" b="b"/>
            <a:pathLst>
              <a:path w="444355" h="444355">
                <a:moveTo>
                  <a:pt x="0" y="0"/>
                </a:moveTo>
                <a:lnTo>
                  <a:pt x="444355" y="0"/>
                </a:lnTo>
                <a:lnTo>
                  <a:pt x="444355" y="444355"/>
                </a:lnTo>
                <a:lnTo>
                  <a:pt x="0" y="444355"/>
                </a:lnTo>
                <a:lnTo>
                  <a:pt x="0" y="0"/>
                </a:lnTo>
                <a:close/>
              </a:path>
            </a:pathLst>
          </a:custGeom>
          <a:solidFill>
            <a:srgbClr val="88C0D0">
              <a:alpha val="14902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Shape 36"/>
          <p:cNvSpPr/>
          <p:nvPr/>
        </p:nvSpPr>
        <p:spPr>
          <a:xfrm>
            <a:off x="4455010" y="4016325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0" y="92574"/>
                </a:moveTo>
                <a:cubicBezTo>
                  <a:pt x="0" y="41481"/>
                  <a:pt x="41481" y="0"/>
                  <a:pt x="92574" y="0"/>
                </a:cubicBezTo>
                <a:cubicBezTo>
                  <a:pt x="143667" y="0"/>
                  <a:pt x="185148" y="41481"/>
                  <a:pt x="185148" y="92574"/>
                </a:cubicBezTo>
                <a:cubicBezTo>
                  <a:pt x="185148" y="143667"/>
                  <a:pt x="143667" y="185148"/>
                  <a:pt x="92574" y="185148"/>
                </a:cubicBezTo>
                <a:cubicBezTo>
                  <a:pt x="41481" y="185148"/>
                  <a:pt x="0" y="143667"/>
                  <a:pt x="0" y="92574"/>
                </a:cubicBezTo>
                <a:close/>
                <a:moveTo>
                  <a:pt x="104146" y="34715"/>
                </a:moveTo>
                <a:cubicBezTo>
                  <a:pt x="104146" y="28329"/>
                  <a:pt x="98961" y="23144"/>
                  <a:pt x="92574" y="23144"/>
                </a:cubicBezTo>
                <a:cubicBezTo>
                  <a:pt x="86187" y="23144"/>
                  <a:pt x="81002" y="28329"/>
                  <a:pt x="81002" y="34715"/>
                </a:cubicBezTo>
                <a:cubicBezTo>
                  <a:pt x="81002" y="41102"/>
                  <a:pt x="86187" y="46287"/>
                  <a:pt x="92574" y="46287"/>
                </a:cubicBezTo>
                <a:cubicBezTo>
                  <a:pt x="98961" y="46287"/>
                  <a:pt x="104146" y="41102"/>
                  <a:pt x="104146" y="34715"/>
                </a:cubicBezTo>
                <a:close/>
                <a:moveTo>
                  <a:pt x="92574" y="150433"/>
                </a:moveTo>
                <a:cubicBezTo>
                  <a:pt x="105339" y="150433"/>
                  <a:pt x="115718" y="140054"/>
                  <a:pt x="115718" y="127289"/>
                </a:cubicBezTo>
                <a:cubicBezTo>
                  <a:pt x="115718" y="121431"/>
                  <a:pt x="113548" y="116043"/>
                  <a:pt x="109932" y="111993"/>
                </a:cubicBezTo>
                <a:lnTo>
                  <a:pt x="135064" y="61764"/>
                </a:lnTo>
                <a:cubicBezTo>
                  <a:pt x="137198" y="57461"/>
                  <a:pt x="135462" y="52254"/>
                  <a:pt x="131195" y="50120"/>
                </a:cubicBezTo>
                <a:cubicBezTo>
                  <a:pt x="126928" y="47987"/>
                  <a:pt x="121684" y="49722"/>
                  <a:pt x="119551" y="53989"/>
                </a:cubicBezTo>
                <a:lnTo>
                  <a:pt x="94418" y="104218"/>
                </a:lnTo>
                <a:cubicBezTo>
                  <a:pt x="93804" y="104182"/>
                  <a:pt x="93189" y="104146"/>
                  <a:pt x="92574" y="104146"/>
                </a:cubicBezTo>
                <a:cubicBezTo>
                  <a:pt x="79809" y="104146"/>
                  <a:pt x="69431" y="114524"/>
                  <a:pt x="69431" y="127289"/>
                </a:cubicBezTo>
                <a:cubicBezTo>
                  <a:pt x="69431" y="140054"/>
                  <a:pt x="79809" y="150433"/>
                  <a:pt x="92574" y="150433"/>
                </a:cubicBezTo>
                <a:close/>
                <a:moveTo>
                  <a:pt x="63645" y="52073"/>
                </a:moveTo>
                <a:cubicBezTo>
                  <a:pt x="63645" y="45686"/>
                  <a:pt x="58460" y="40501"/>
                  <a:pt x="52073" y="40501"/>
                </a:cubicBezTo>
                <a:cubicBezTo>
                  <a:pt x="45686" y="40501"/>
                  <a:pt x="40501" y="45686"/>
                  <a:pt x="40501" y="52073"/>
                </a:cubicBezTo>
                <a:cubicBezTo>
                  <a:pt x="40501" y="58460"/>
                  <a:pt x="45686" y="63645"/>
                  <a:pt x="52073" y="63645"/>
                </a:cubicBezTo>
                <a:cubicBezTo>
                  <a:pt x="58460" y="63645"/>
                  <a:pt x="63645" y="58460"/>
                  <a:pt x="63645" y="52073"/>
                </a:cubicBezTo>
                <a:close/>
                <a:moveTo>
                  <a:pt x="34715" y="104146"/>
                </a:moveTo>
                <a:cubicBezTo>
                  <a:pt x="41102" y="104146"/>
                  <a:pt x="46287" y="98961"/>
                  <a:pt x="46287" y="92574"/>
                </a:cubicBezTo>
                <a:cubicBezTo>
                  <a:pt x="46287" y="86187"/>
                  <a:pt x="41102" y="81002"/>
                  <a:pt x="34715" y="81002"/>
                </a:cubicBezTo>
                <a:cubicBezTo>
                  <a:pt x="28329" y="81002"/>
                  <a:pt x="23144" y="86187"/>
                  <a:pt x="23144" y="92574"/>
                </a:cubicBezTo>
                <a:cubicBezTo>
                  <a:pt x="23144" y="98961"/>
                  <a:pt x="28329" y="104146"/>
                  <a:pt x="34715" y="104146"/>
                </a:cubicBezTo>
                <a:close/>
                <a:moveTo>
                  <a:pt x="162005" y="92574"/>
                </a:moveTo>
                <a:cubicBezTo>
                  <a:pt x="162005" y="86187"/>
                  <a:pt x="156819" y="81002"/>
                  <a:pt x="150433" y="81002"/>
                </a:cubicBezTo>
                <a:cubicBezTo>
                  <a:pt x="144046" y="81002"/>
                  <a:pt x="138861" y="86187"/>
                  <a:pt x="138861" y="92574"/>
                </a:cubicBezTo>
                <a:cubicBezTo>
                  <a:pt x="138861" y="98961"/>
                  <a:pt x="144046" y="104146"/>
                  <a:pt x="150433" y="104146"/>
                </a:cubicBezTo>
                <a:cubicBezTo>
                  <a:pt x="156819" y="104146"/>
                  <a:pt x="162005" y="98961"/>
                  <a:pt x="162005" y="92574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4880850" y="3979296"/>
            <a:ext cx="1573759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58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Pipeline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325406" y="4405136"/>
            <a:ext cx="3554843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Stream processing architecture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enabling low-latency analysis of binaries up to several hundred MB/sec.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325406" y="4900407"/>
            <a:ext cx="3490041" cy="851681"/>
          </a:xfrm>
          <a:custGeom>
            <a:avLst/>
            <a:gdLst/>
            <a:ahLst/>
            <a:cxnLst/>
            <a:rect l="l" t="t" r="r" b="b"/>
            <a:pathLst>
              <a:path w="3490041" h="851681">
                <a:moveTo>
                  <a:pt x="0" y="0"/>
                </a:moveTo>
                <a:lnTo>
                  <a:pt x="3490041" y="0"/>
                </a:lnTo>
                <a:lnTo>
                  <a:pt x="3490041" y="851681"/>
                </a:lnTo>
                <a:lnTo>
                  <a:pt x="0" y="85168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Text 40"/>
          <p:cNvSpPr/>
          <p:nvPr/>
        </p:nvSpPr>
        <p:spPr>
          <a:xfrm>
            <a:off x="4399465" y="497446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Parallel processing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4399465" y="5159497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Memory-mapped files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399465" y="5344528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Multi-threading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4399465" y="5529563"/>
            <a:ext cx="3397467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Async I/O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373999" y="5947882"/>
            <a:ext cx="7552190" cy="914631"/>
          </a:xfrm>
          <a:custGeom>
            <a:avLst/>
            <a:gdLst/>
            <a:ahLst/>
            <a:cxnLst/>
            <a:rect l="l" t="t" r="r" b="b"/>
            <a:pathLst>
              <a:path w="7552190" h="914631">
                <a:moveTo>
                  <a:pt x="0" y="0"/>
                </a:moveTo>
                <a:lnTo>
                  <a:pt x="7552190" y="0"/>
                </a:lnTo>
                <a:lnTo>
                  <a:pt x="7552190" y="914631"/>
                </a:lnTo>
                <a:lnTo>
                  <a:pt x="0" y="914631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7" name="Shape 45"/>
          <p:cNvSpPr/>
          <p:nvPr/>
        </p:nvSpPr>
        <p:spPr>
          <a:xfrm>
            <a:off x="479533" y="6310308"/>
            <a:ext cx="185148" cy="185148"/>
          </a:xfrm>
          <a:custGeom>
            <a:avLst/>
            <a:gdLst/>
            <a:ahLst/>
            <a:cxnLst/>
            <a:rect l="l" t="t" r="r" b="b"/>
            <a:pathLst>
              <a:path w="185148" h="185148">
                <a:moveTo>
                  <a:pt x="23144" y="23144"/>
                </a:moveTo>
                <a:cubicBezTo>
                  <a:pt x="23144" y="16743"/>
                  <a:pt x="17972" y="11572"/>
                  <a:pt x="11572" y="11572"/>
                </a:cubicBezTo>
                <a:cubicBezTo>
                  <a:pt x="5171" y="11572"/>
                  <a:pt x="0" y="16743"/>
                  <a:pt x="0" y="23144"/>
                </a:cubicBezTo>
                <a:lnTo>
                  <a:pt x="0" y="144647"/>
                </a:lnTo>
                <a:cubicBezTo>
                  <a:pt x="0" y="160630"/>
                  <a:pt x="12946" y="173576"/>
                  <a:pt x="28929" y="173576"/>
                </a:cubicBezTo>
                <a:lnTo>
                  <a:pt x="173576" y="173576"/>
                </a:lnTo>
                <a:cubicBezTo>
                  <a:pt x="179977" y="173576"/>
                  <a:pt x="185148" y="168405"/>
                  <a:pt x="185148" y="162005"/>
                </a:cubicBezTo>
                <a:cubicBezTo>
                  <a:pt x="185148" y="155604"/>
                  <a:pt x="179977" y="150433"/>
                  <a:pt x="173576" y="150433"/>
                </a:cubicBezTo>
                <a:lnTo>
                  <a:pt x="28929" y="150433"/>
                </a:lnTo>
                <a:cubicBezTo>
                  <a:pt x="25747" y="150433"/>
                  <a:pt x="23144" y="147829"/>
                  <a:pt x="23144" y="144647"/>
                </a:cubicBezTo>
                <a:lnTo>
                  <a:pt x="23144" y="23144"/>
                </a:lnTo>
                <a:close/>
                <a:moveTo>
                  <a:pt x="170177" y="54460"/>
                </a:moveTo>
                <a:cubicBezTo>
                  <a:pt x="174697" y="49939"/>
                  <a:pt x="174697" y="42599"/>
                  <a:pt x="170177" y="38078"/>
                </a:cubicBezTo>
                <a:cubicBezTo>
                  <a:pt x="165657" y="33558"/>
                  <a:pt x="158316" y="33558"/>
                  <a:pt x="153796" y="38078"/>
                </a:cubicBezTo>
                <a:lnTo>
                  <a:pt x="115718" y="76193"/>
                </a:lnTo>
                <a:lnTo>
                  <a:pt x="94961" y="55472"/>
                </a:lnTo>
                <a:cubicBezTo>
                  <a:pt x="90440" y="50952"/>
                  <a:pt x="83100" y="50952"/>
                  <a:pt x="78579" y="55472"/>
                </a:cubicBezTo>
                <a:lnTo>
                  <a:pt x="43864" y="90187"/>
                </a:lnTo>
                <a:cubicBezTo>
                  <a:pt x="39344" y="94708"/>
                  <a:pt x="39344" y="102048"/>
                  <a:pt x="43864" y="106569"/>
                </a:cubicBezTo>
                <a:cubicBezTo>
                  <a:pt x="48384" y="111089"/>
                  <a:pt x="55725" y="111089"/>
                  <a:pt x="60245" y="106569"/>
                </a:cubicBezTo>
                <a:lnTo>
                  <a:pt x="86788" y="80026"/>
                </a:lnTo>
                <a:lnTo>
                  <a:pt x="107545" y="100783"/>
                </a:lnTo>
                <a:cubicBezTo>
                  <a:pt x="112065" y="105303"/>
                  <a:pt x="119406" y="105303"/>
                  <a:pt x="123926" y="100783"/>
                </a:cubicBezTo>
                <a:lnTo>
                  <a:pt x="170213" y="54496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Text 46"/>
          <p:cNvSpPr/>
          <p:nvPr/>
        </p:nvSpPr>
        <p:spPr>
          <a:xfrm>
            <a:off x="763389" y="6062672"/>
            <a:ext cx="7128200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63389" y="6321880"/>
            <a:ext cx="7118943" cy="4258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Capstone processes </a:t>
            </a: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~500 MB/hour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on standard hardware with </a:t>
            </a: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&lt;50ms latency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typical binaries. Memory usage scales with binary size, averaging </a:t>
            </a:r>
            <a:r>
              <a:rPr lang="en-US" sz="1021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1.5x binary size</a:t>
            </a:r>
            <a:r>
              <a:rPr lang="en-US" sz="102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during analysis.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047345" y="1595976"/>
            <a:ext cx="3775169" cy="3914030"/>
          </a:xfrm>
          <a:custGeom>
            <a:avLst/>
            <a:gdLst/>
            <a:ahLst/>
            <a:cxnLst/>
            <a:rect l="l" t="t" r="r" b="b"/>
            <a:pathLst>
              <a:path w="3775169" h="3914030">
                <a:moveTo>
                  <a:pt x="0" y="0"/>
                </a:moveTo>
                <a:lnTo>
                  <a:pt x="3775169" y="0"/>
                </a:lnTo>
                <a:lnTo>
                  <a:pt x="3775169" y="3914030"/>
                </a:lnTo>
                <a:lnTo>
                  <a:pt x="0" y="3914030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8199166" y="1747796"/>
            <a:ext cx="3554843" cy="2592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2" b="1" kern="0" spc="66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 Diagram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199166" y="2118092"/>
            <a:ext cx="3471526" cy="333267"/>
          </a:xfrm>
          <a:custGeom>
            <a:avLst/>
            <a:gdLst/>
            <a:ahLst/>
            <a:cxnLst/>
            <a:rect l="l" t="t" r="r" b="b"/>
            <a:pathLst>
              <a:path w="3471526" h="333267">
                <a:moveTo>
                  <a:pt x="0" y="0"/>
                </a:moveTo>
                <a:lnTo>
                  <a:pt x="3471526" y="0"/>
                </a:lnTo>
                <a:lnTo>
                  <a:pt x="3471526" y="333267"/>
                </a:lnTo>
                <a:lnTo>
                  <a:pt x="0" y="333267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8166765" y="2118092"/>
            <a:ext cx="3536328" cy="333267"/>
          </a:xfrm>
          <a:prstGeom prst="rect">
            <a:avLst/>
          </a:prstGeom>
          <a:noFill/>
          <a:ln/>
        </p:spPr>
        <p:txBody>
          <a:bodyPr wrap="square" lIns="74059" tIns="74059" rIns="74059" bIns="74059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 Layer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878575" y="2525418"/>
            <a:ext cx="111089" cy="148118"/>
          </a:xfrm>
          <a:custGeom>
            <a:avLst/>
            <a:gdLst/>
            <a:ahLst/>
            <a:cxnLst/>
            <a:rect l="l" t="t" r="r" b="b"/>
            <a:pathLst>
              <a:path w="111089" h="148118">
                <a:moveTo>
                  <a:pt x="49006" y="145399"/>
                </a:moveTo>
                <a:cubicBezTo>
                  <a:pt x="52623" y="149015"/>
                  <a:pt x="58495" y="149015"/>
                  <a:pt x="62111" y="145399"/>
                </a:cubicBezTo>
                <a:lnTo>
                  <a:pt x="108398" y="99112"/>
                </a:lnTo>
                <a:cubicBezTo>
                  <a:pt x="112015" y="95496"/>
                  <a:pt x="112015" y="89623"/>
                  <a:pt x="108398" y="86007"/>
                </a:cubicBezTo>
                <a:cubicBezTo>
                  <a:pt x="104782" y="82391"/>
                  <a:pt x="98910" y="82391"/>
                  <a:pt x="95293" y="86007"/>
                </a:cubicBezTo>
                <a:lnTo>
                  <a:pt x="64802" y="116499"/>
                </a:lnTo>
                <a:lnTo>
                  <a:pt x="64802" y="9257"/>
                </a:lnTo>
                <a:cubicBezTo>
                  <a:pt x="64802" y="4137"/>
                  <a:pt x="60665" y="0"/>
                  <a:pt x="55544" y="0"/>
                </a:cubicBezTo>
                <a:cubicBezTo>
                  <a:pt x="50424" y="0"/>
                  <a:pt x="46287" y="4137"/>
                  <a:pt x="46287" y="9257"/>
                </a:cubicBezTo>
                <a:lnTo>
                  <a:pt x="46287" y="116499"/>
                </a:lnTo>
                <a:lnTo>
                  <a:pt x="15795" y="86007"/>
                </a:lnTo>
                <a:cubicBezTo>
                  <a:pt x="12179" y="82391"/>
                  <a:pt x="6307" y="82391"/>
                  <a:pt x="2690" y="86007"/>
                </a:cubicBezTo>
                <a:cubicBezTo>
                  <a:pt x="-926" y="89623"/>
                  <a:pt x="-926" y="95496"/>
                  <a:pt x="2690" y="99112"/>
                </a:cubicBezTo>
                <a:lnTo>
                  <a:pt x="48977" y="14539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3"/>
          <p:cNvSpPr/>
          <p:nvPr/>
        </p:nvSpPr>
        <p:spPr>
          <a:xfrm>
            <a:off x="8199166" y="2747595"/>
            <a:ext cx="3471526" cy="333267"/>
          </a:xfrm>
          <a:custGeom>
            <a:avLst/>
            <a:gdLst/>
            <a:ahLst/>
            <a:cxnLst/>
            <a:rect l="l" t="t" r="r" b="b"/>
            <a:pathLst>
              <a:path w="3471526" h="333267">
                <a:moveTo>
                  <a:pt x="0" y="0"/>
                </a:moveTo>
                <a:lnTo>
                  <a:pt x="3471526" y="0"/>
                </a:lnTo>
                <a:lnTo>
                  <a:pt x="3471526" y="333267"/>
                </a:lnTo>
                <a:lnTo>
                  <a:pt x="0" y="333267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Text 54"/>
          <p:cNvSpPr/>
          <p:nvPr/>
        </p:nvSpPr>
        <p:spPr>
          <a:xfrm>
            <a:off x="8166765" y="2747595"/>
            <a:ext cx="3536328" cy="333267"/>
          </a:xfrm>
          <a:prstGeom prst="rect">
            <a:avLst/>
          </a:prstGeom>
          <a:noFill/>
          <a:ln/>
        </p:spPr>
        <p:txBody>
          <a:bodyPr wrap="square" lIns="74059" tIns="74059" rIns="74059" bIns="74059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Decoder Engine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199166" y="3154921"/>
            <a:ext cx="1694105" cy="222178"/>
          </a:xfrm>
          <a:custGeom>
            <a:avLst/>
            <a:gdLst/>
            <a:ahLst/>
            <a:cxnLst/>
            <a:rect l="l" t="t" r="r" b="b"/>
            <a:pathLst>
              <a:path w="1694105" h="222178">
                <a:moveTo>
                  <a:pt x="0" y="0"/>
                </a:moveTo>
                <a:lnTo>
                  <a:pt x="1694105" y="0"/>
                </a:lnTo>
                <a:lnTo>
                  <a:pt x="1694105" y="222178"/>
                </a:lnTo>
                <a:lnTo>
                  <a:pt x="0" y="222178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8171394" y="3154921"/>
            <a:ext cx="1749649" cy="222178"/>
          </a:xfrm>
          <a:prstGeom prst="rect">
            <a:avLst/>
          </a:prstGeom>
          <a:noFill/>
          <a:ln/>
        </p:spPr>
        <p:txBody>
          <a:bodyPr wrap="square" lIns="37030" tIns="37030" rIns="37030" bIns="37030" rtlCol="0" anchor="ctr"/>
          <a:lstStyle/>
          <a:p>
            <a:pPr algn="ctr">
              <a:lnSpc>
                <a:spcPct val="110000"/>
              </a:lnSpc>
            </a:pP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x86/x64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9971149" y="3154921"/>
            <a:ext cx="1694105" cy="222178"/>
          </a:xfrm>
          <a:custGeom>
            <a:avLst/>
            <a:gdLst/>
            <a:ahLst/>
            <a:cxnLst/>
            <a:rect l="l" t="t" r="r" b="b"/>
            <a:pathLst>
              <a:path w="1694105" h="222178">
                <a:moveTo>
                  <a:pt x="0" y="0"/>
                </a:moveTo>
                <a:lnTo>
                  <a:pt x="1694105" y="0"/>
                </a:lnTo>
                <a:lnTo>
                  <a:pt x="1694105" y="222178"/>
                </a:lnTo>
                <a:lnTo>
                  <a:pt x="0" y="222178"/>
                </a:lnTo>
                <a:lnTo>
                  <a:pt x="0" y="0"/>
                </a:lnTo>
                <a:close/>
              </a:path>
            </a:pathLst>
          </a:custGeom>
          <a:solidFill>
            <a:srgbClr val="3B4252">
              <a:alpha val="6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9943377" y="3154921"/>
            <a:ext cx="1749649" cy="222178"/>
          </a:xfrm>
          <a:prstGeom prst="rect">
            <a:avLst/>
          </a:prstGeom>
          <a:noFill/>
          <a:ln/>
        </p:spPr>
        <p:txBody>
          <a:bodyPr wrap="square" lIns="37030" tIns="37030" rIns="37030" bIns="37030" rtlCol="0" anchor="ctr"/>
          <a:lstStyle/>
          <a:p>
            <a:pPr algn="ctr">
              <a:lnSpc>
                <a:spcPct val="110000"/>
              </a:lnSpc>
            </a:pPr>
            <a:r>
              <a:rPr lang="en-US" sz="875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ARM/ARM64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9878575" y="3451045"/>
            <a:ext cx="111089" cy="148118"/>
          </a:xfrm>
          <a:custGeom>
            <a:avLst/>
            <a:gdLst/>
            <a:ahLst/>
            <a:cxnLst/>
            <a:rect l="l" t="t" r="r" b="b"/>
            <a:pathLst>
              <a:path w="111089" h="148118">
                <a:moveTo>
                  <a:pt x="49006" y="145399"/>
                </a:moveTo>
                <a:cubicBezTo>
                  <a:pt x="52623" y="149015"/>
                  <a:pt x="58495" y="149015"/>
                  <a:pt x="62111" y="145399"/>
                </a:cubicBezTo>
                <a:lnTo>
                  <a:pt x="108398" y="99112"/>
                </a:lnTo>
                <a:cubicBezTo>
                  <a:pt x="112015" y="95496"/>
                  <a:pt x="112015" y="89623"/>
                  <a:pt x="108398" y="86007"/>
                </a:cubicBezTo>
                <a:cubicBezTo>
                  <a:pt x="104782" y="82391"/>
                  <a:pt x="98910" y="82391"/>
                  <a:pt x="95293" y="86007"/>
                </a:cubicBezTo>
                <a:lnTo>
                  <a:pt x="64802" y="116499"/>
                </a:lnTo>
                <a:lnTo>
                  <a:pt x="64802" y="9257"/>
                </a:lnTo>
                <a:cubicBezTo>
                  <a:pt x="64802" y="4137"/>
                  <a:pt x="60665" y="0"/>
                  <a:pt x="55544" y="0"/>
                </a:cubicBezTo>
                <a:cubicBezTo>
                  <a:pt x="50424" y="0"/>
                  <a:pt x="46287" y="4137"/>
                  <a:pt x="46287" y="9257"/>
                </a:cubicBezTo>
                <a:lnTo>
                  <a:pt x="46287" y="116499"/>
                </a:lnTo>
                <a:lnTo>
                  <a:pt x="15795" y="86007"/>
                </a:lnTo>
                <a:cubicBezTo>
                  <a:pt x="12179" y="82391"/>
                  <a:pt x="6307" y="82391"/>
                  <a:pt x="2690" y="86007"/>
                </a:cubicBezTo>
                <a:cubicBezTo>
                  <a:pt x="-926" y="89623"/>
                  <a:pt x="-926" y="95496"/>
                  <a:pt x="2690" y="99112"/>
                </a:cubicBezTo>
                <a:lnTo>
                  <a:pt x="48977" y="14539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Shape 60"/>
          <p:cNvSpPr/>
          <p:nvPr/>
        </p:nvSpPr>
        <p:spPr>
          <a:xfrm>
            <a:off x="8199166" y="3673223"/>
            <a:ext cx="3471526" cy="333267"/>
          </a:xfrm>
          <a:custGeom>
            <a:avLst/>
            <a:gdLst/>
            <a:ahLst/>
            <a:cxnLst/>
            <a:rect l="l" t="t" r="r" b="b"/>
            <a:pathLst>
              <a:path w="3471526" h="333267">
                <a:moveTo>
                  <a:pt x="0" y="0"/>
                </a:moveTo>
                <a:lnTo>
                  <a:pt x="3471526" y="0"/>
                </a:lnTo>
                <a:lnTo>
                  <a:pt x="3471526" y="333267"/>
                </a:lnTo>
                <a:lnTo>
                  <a:pt x="0" y="333267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Text 61"/>
          <p:cNvSpPr/>
          <p:nvPr/>
        </p:nvSpPr>
        <p:spPr>
          <a:xfrm>
            <a:off x="8166765" y="3673223"/>
            <a:ext cx="3536328" cy="333267"/>
          </a:xfrm>
          <a:prstGeom prst="rect">
            <a:avLst/>
          </a:prstGeom>
          <a:noFill/>
          <a:ln/>
        </p:spPr>
        <p:txBody>
          <a:bodyPr wrap="square" lIns="74059" tIns="74059" rIns="74059" bIns="74059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Matcher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9878575" y="4080549"/>
            <a:ext cx="111089" cy="148118"/>
          </a:xfrm>
          <a:custGeom>
            <a:avLst/>
            <a:gdLst/>
            <a:ahLst/>
            <a:cxnLst/>
            <a:rect l="l" t="t" r="r" b="b"/>
            <a:pathLst>
              <a:path w="111089" h="148118">
                <a:moveTo>
                  <a:pt x="49006" y="145399"/>
                </a:moveTo>
                <a:cubicBezTo>
                  <a:pt x="52623" y="149015"/>
                  <a:pt x="58495" y="149015"/>
                  <a:pt x="62111" y="145399"/>
                </a:cubicBezTo>
                <a:lnTo>
                  <a:pt x="108398" y="99112"/>
                </a:lnTo>
                <a:cubicBezTo>
                  <a:pt x="112015" y="95496"/>
                  <a:pt x="112015" y="89623"/>
                  <a:pt x="108398" y="86007"/>
                </a:cubicBezTo>
                <a:cubicBezTo>
                  <a:pt x="104782" y="82391"/>
                  <a:pt x="98910" y="82391"/>
                  <a:pt x="95293" y="86007"/>
                </a:cubicBezTo>
                <a:lnTo>
                  <a:pt x="64802" y="116499"/>
                </a:lnTo>
                <a:lnTo>
                  <a:pt x="64802" y="9257"/>
                </a:lnTo>
                <a:cubicBezTo>
                  <a:pt x="64802" y="4137"/>
                  <a:pt x="60665" y="0"/>
                  <a:pt x="55544" y="0"/>
                </a:cubicBezTo>
                <a:cubicBezTo>
                  <a:pt x="50424" y="0"/>
                  <a:pt x="46287" y="4137"/>
                  <a:pt x="46287" y="9257"/>
                </a:cubicBezTo>
                <a:lnTo>
                  <a:pt x="46287" y="116499"/>
                </a:lnTo>
                <a:lnTo>
                  <a:pt x="15795" y="86007"/>
                </a:lnTo>
                <a:cubicBezTo>
                  <a:pt x="12179" y="82391"/>
                  <a:pt x="6307" y="82391"/>
                  <a:pt x="2690" y="86007"/>
                </a:cubicBezTo>
                <a:cubicBezTo>
                  <a:pt x="-926" y="89623"/>
                  <a:pt x="-926" y="95496"/>
                  <a:pt x="2690" y="99112"/>
                </a:cubicBezTo>
                <a:lnTo>
                  <a:pt x="48977" y="14539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5" name="Shape 63"/>
          <p:cNvSpPr/>
          <p:nvPr/>
        </p:nvSpPr>
        <p:spPr>
          <a:xfrm>
            <a:off x="8199166" y="4302726"/>
            <a:ext cx="3471526" cy="333267"/>
          </a:xfrm>
          <a:custGeom>
            <a:avLst/>
            <a:gdLst/>
            <a:ahLst/>
            <a:cxnLst/>
            <a:rect l="l" t="t" r="r" b="b"/>
            <a:pathLst>
              <a:path w="3471526" h="333267">
                <a:moveTo>
                  <a:pt x="0" y="0"/>
                </a:moveTo>
                <a:lnTo>
                  <a:pt x="3471526" y="0"/>
                </a:lnTo>
                <a:lnTo>
                  <a:pt x="3471526" y="333267"/>
                </a:lnTo>
                <a:lnTo>
                  <a:pt x="0" y="333267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4"/>
          <p:cNvSpPr/>
          <p:nvPr/>
        </p:nvSpPr>
        <p:spPr>
          <a:xfrm>
            <a:off x="8166765" y="4302726"/>
            <a:ext cx="3536328" cy="333267"/>
          </a:xfrm>
          <a:prstGeom prst="rect">
            <a:avLst/>
          </a:prstGeom>
          <a:noFill/>
          <a:ln/>
        </p:spPr>
        <p:txBody>
          <a:bodyPr wrap="square" lIns="74059" tIns="74059" rIns="74059" bIns="74059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Classifier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9878575" y="4710052"/>
            <a:ext cx="111089" cy="148118"/>
          </a:xfrm>
          <a:custGeom>
            <a:avLst/>
            <a:gdLst/>
            <a:ahLst/>
            <a:cxnLst/>
            <a:rect l="l" t="t" r="r" b="b"/>
            <a:pathLst>
              <a:path w="111089" h="148118">
                <a:moveTo>
                  <a:pt x="49006" y="145399"/>
                </a:moveTo>
                <a:cubicBezTo>
                  <a:pt x="52623" y="149015"/>
                  <a:pt x="58495" y="149015"/>
                  <a:pt x="62111" y="145399"/>
                </a:cubicBezTo>
                <a:lnTo>
                  <a:pt x="108398" y="99112"/>
                </a:lnTo>
                <a:cubicBezTo>
                  <a:pt x="112015" y="95496"/>
                  <a:pt x="112015" y="89623"/>
                  <a:pt x="108398" y="86007"/>
                </a:cubicBezTo>
                <a:cubicBezTo>
                  <a:pt x="104782" y="82391"/>
                  <a:pt x="98910" y="82391"/>
                  <a:pt x="95293" y="86007"/>
                </a:cubicBezTo>
                <a:lnTo>
                  <a:pt x="64802" y="116499"/>
                </a:lnTo>
                <a:lnTo>
                  <a:pt x="64802" y="9257"/>
                </a:lnTo>
                <a:cubicBezTo>
                  <a:pt x="64802" y="4137"/>
                  <a:pt x="60665" y="0"/>
                  <a:pt x="55544" y="0"/>
                </a:cubicBezTo>
                <a:cubicBezTo>
                  <a:pt x="50424" y="0"/>
                  <a:pt x="46287" y="4137"/>
                  <a:pt x="46287" y="9257"/>
                </a:cubicBezTo>
                <a:lnTo>
                  <a:pt x="46287" y="116499"/>
                </a:lnTo>
                <a:lnTo>
                  <a:pt x="15795" y="86007"/>
                </a:lnTo>
                <a:cubicBezTo>
                  <a:pt x="12179" y="82391"/>
                  <a:pt x="6307" y="82391"/>
                  <a:pt x="2690" y="86007"/>
                </a:cubicBezTo>
                <a:cubicBezTo>
                  <a:pt x="-926" y="89623"/>
                  <a:pt x="-926" y="95496"/>
                  <a:pt x="2690" y="99112"/>
                </a:cubicBezTo>
                <a:lnTo>
                  <a:pt x="48977" y="145399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Shape 66"/>
          <p:cNvSpPr/>
          <p:nvPr/>
        </p:nvSpPr>
        <p:spPr>
          <a:xfrm>
            <a:off x="8199166" y="4932230"/>
            <a:ext cx="3471526" cy="333267"/>
          </a:xfrm>
          <a:custGeom>
            <a:avLst/>
            <a:gdLst/>
            <a:ahLst/>
            <a:cxnLst/>
            <a:rect l="l" t="t" r="r" b="b"/>
            <a:pathLst>
              <a:path w="3471526" h="333267">
                <a:moveTo>
                  <a:pt x="0" y="0"/>
                </a:moveTo>
                <a:lnTo>
                  <a:pt x="3471526" y="0"/>
                </a:lnTo>
                <a:lnTo>
                  <a:pt x="3471526" y="333267"/>
                </a:lnTo>
                <a:lnTo>
                  <a:pt x="0" y="333267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Text 67"/>
          <p:cNvSpPr/>
          <p:nvPr/>
        </p:nvSpPr>
        <p:spPr>
          <a:xfrm>
            <a:off x="8166765" y="4932230"/>
            <a:ext cx="3536328" cy="333267"/>
          </a:xfrm>
          <a:prstGeom prst="rect">
            <a:avLst/>
          </a:prstGeom>
          <a:noFill/>
          <a:ln/>
        </p:spPr>
        <p:txBody>
          <a:bodyPr wrap="square" lIns="74059" tIns="74059" rIns="74059" bIns="74059" rtlCol="0" anchor="ctr"/>
          <a:lstStyle/>
          <a:p>
            <a:pPr algn="ctr">
              <a:lnSpc>
                <a:spcPct val="120000"/>
              </a:lnSpc>
            </a:pPr>
            <a:r>
              <a:rPr lang="en-US" sz="1021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 Renderer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047345" y="5628963"/>
            <a:ext cx="3775169" cy="1229383"/>
          </a:xfrm>
          <a:custGeom>
            <a:avLst/>
            <a:gdLst/>
            <a:ahLst/>
            <a:cxnLst/>
            <a:rect l="l" t="t" r="r" b="b"/>
            <a:pathLst>
              <a:path w="3775169" h="1229383">
                <a:moveTo>
                  <a:pt x="0" y="0"/>
                </a:moveTo>
                <a:lnTo>
                  <a:pt x="3775169" y="0"/>
                </a:lnTo>
                <a:lnTo>
                  <a:pt x="3775169" y="1229383"/>
                </a:lnTo>
                <a:lnTo>
                  <a:pt x="0" y="1229383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 w="10160">
            <a:solidFill>
              <a:srgbClr val="3B4252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1" name="Text 69"/>
          <p:cNvSpPr/>
          <p:nvPr/>
        </p:nvSpPr>
        <p:spPr>
          <a:xfrm>
            <a:off x="8162137" y="5743753"/>
            <a:ext cx="3619645" cy="222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6" b="1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Algorithms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162137" y="6039990"/>
            <a:ext cx="3601130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Aho-Corasick:</a:t>
            </a:r>
            <a:r>
              <a:rPr lang="en-US" sz="875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String matching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162137" y="6225025"/>
            <a:ext cx="3601130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Boyer-Moore:</a:t>
            </a:r>
            <a:r>
              <a:rPr lang="en-US" sz="875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Pattern search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162137" y="6410056"/>
            <a:ext cx="3601130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Levenshtein:</a:t>
            </a:r>
            <a:r>
              <a:rPr lang="en-US" sz="875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Fuzzy matching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162137" y="6595091"/>
            <a:ext cx="3601130" cy="1481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75" dirty="0">
                <a:solidFill>
                  <a:srgbClr val="88C0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KMP:</a:t>
            </a:r>
            <a:r>
              <a:rPr lang="en-US" sz="875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Substring detection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667" y="338667"/>
            <a:ext cx="115739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kern="0" spc="280" dirty="0">
                <a:solidFill>
                  <a:srgbClr val="88C0D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07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8667" y="575733"/>
            <a:ext cx="11717867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Applications in Cybersecurity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38667" y="1049867"/>
            <a:ext cx="1158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Real-world use cases demonstrating the versatility and power of disassembly analysis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38667" y="1354667"/>
            <a:ext cx="1083733" cy="33867"/>
          </a:xfrm>
          <a:custGeom>
            <a:avLst/>
            <a:gdLst/>
            <a:ahLst/>
            <a:cxnLst/>
            <a:rect l="l" t="t" r="r" b="b"/>
            <a:pathLst>
              <a:path w="1083733" h="33867">
                <a:moveTo>
                  <a:pt x="0" y="0"/>
                </a:moveTo>
                <a:lnTo>
                  <a:pt x="1083733" y="0"/>
                </a:lnTo>
                <a:lnTo>
                  <a:pt x="1083733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38667" y="1507067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38667" y="1507067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440267" y="1625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BF616A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58800" y="1744133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97896" y="13229"/>
                </a:moveTo>
                <a:cubicBezTo>
                  <a:pt x="97896" y="5920"/>
                  <a:pt x="91976" y="0"/>
                  <a:pt x="84667" y="0"/>
                </a:cubicBezTo>
                <a:cubicBezTo>
                  <a:pt x="77358" y="0"/>
                  <a:pt x="71438" y="5920"/>
                  <a:pt x="71438" y="13229"/>
                </a:cubicBezTo>
                <a:cubicBezTo>
                  <a:pt x="71438" y="27814"/>
                  <a:pt x="53810" y="35090"/>
                  <a:pt x="43491" y="24805"/>
                </a:cubicBezTo>
                <a:cubicBezTo>
                  <a:pt x="38332" y="19645"/>
                  <a:pt x="29964" y="19645"/>
                  <a:pt x="24772" y="24805"/>
                </a:cubicBezTo>
                <a:cubicBezTo>
                  <a:pt x="19579" y="29964"/>
                  <a:pt x="19612" y="38332"/>
                  <a:pt x="24772" y="43524"/>
                </a:cubicBezTo>
                <a:cubicBezTo>
                  <a:pt x="35090" y="53843"/>
                  <a:pt x="27781" y="71471"/>
                  <a:pt x="13196" y="71471"/>
                </a:cubicBezTo>
                <a:cubicBezTo>
                  <a:pt x="5887" y="71471"/>
                  <a:pt x="-33" y="77391"/>
                  <a:pt x="-33" y="84700"/>
                </a:cubicBezTo>
                <a:cubicBezTo>
                  <a:pt x="-33" y="92009"/>
                  <a:pt x="5887" y="97929"/>
                  <a:pt x="13196" y="97929"/>
                </a:cubicBezTo>
                <a:cubicBezTo>
                  <a:pt x="27781" y="97929"/>
                  <a:pt x="35057" y="115557"/>
                  <a:pt x="24772" y="125876"/>
                </a:cubicBezTo>
                <a:cubicBezTo>
                  <a:pt x="19612" y="131035"/>
                  <a:pt x="19612" y="139402"/>
                  <a:pt x="24772" y="144595"/>
                </a:cubicBezTo>
                <a:cubicBezTo>
                  <a:pt x="29931" y="149787"/>
                  <a:pt x="38298" y="149754"/>
                  <a:pt x="43491" y="144595"/>
                </a:cubicBezTo>
                <a:cubicBezTo>
                  <a:pt x="53810" y="134276"/>
                  <a:pt x="71438" y="141585"/>
                  <a:pt x="71438" y="156170"/>
                </a:cubicBezTo>
                <a:cubicBezTo>
                  <a:pt x="71438" y="163479"/>
                  <a:pt x="77358" y="169399"/>
                  <a:pt x="84667" y="169399"/>
                </a:cubicBezTo>
                <a:cubicBezTo>
                  <a:pt x="91976" y="169399"/>
                  <a:pt x="97896" y="163479"/>
                  <a:pt x="97896" y="156170"/>
                </a:cubicBezTo>
                <a:cubicBezTo>
                  <a:pt x="97896" y="141585"/>
                  <a:pt x="115524" y="134309"/>
                  <a:pt x="125842" y="144595"/>
                </a:cubicBezTo>
                <a:cubicBezTo>
                  <a:pt x="131002" y="149754"/>
                  <a:pt x="139369" y="149754"/>
                  <a:pt x="144562" y="144595"/>
                </a:cubicBezTo>
                <a:cubicBezTo>
                  <a:pt x="149754" y="139435"/>
                  <a:pt x="149721" y="131068"/>
                  <a:pt x="144562" y="125876"/>
                </a:cubicBezTo>
                <a:cubicBezTo>
                  <a:pt x="134243" y="115557"/>
                  <a:pt x="141552" y="97929"/>
                  <a:pt x="156137" y="97929"/>
                </a:cubicBezTo>
                <a:cubicBezTo>
                  <a:pt x="163446" y="97929"/>
                  <a:pt x="169366" y="92009"/>
                  <a:pt x="169366" y="84700"/>
                </a:cubicBezTo>
                <a:cubicBezTo>
                  <a:pt x="169366" y="77391"/>
                  <a:pt x="163446" y="71471"/>
                  <a:pt x="156137" y="71471"/>
                </a:cubicBezTo>
                <a:cubicBezTo>
                  <a:pt x="141552" y="71471"/>
                  <a:pt x="134276" y="53843"/>
                  <a:pt x="144562" y="43524"/>
                </a:cubicBezTo>
                <a:cubicBezTo>
                  <a:pt x="149721" y="38365"/>
                  <a:pt x="149721" y="29997"/>
                  <a:pt x="144562" y="24805"/>
                </a:cubicBezTo>
                <a:cubicBezTo>
                  <a:pt x="139402" y="19612"/>
                  <a:pt x="131035" y="19645"/>
                  <a:pt x="125842" y="24805"/>
                </a:cubicBezTo>
                <a:cubicBezTo>
                  <a:pt x="115524" y="35090"/>
                  <a:pt x="97896" y="27814"/>
                  <a:pt x="97896" y="13229"/>
                </a:cubicBezTo>
                <a:close/>
                <a:moveTo>
                  <a:pt x="52917" y="74083"/>
                </a:moveTo>
                <a:cubicBezTo>
                  <a:pt x="52917" y="68242"/>
                  <a:pt x="57659" y="63500"/>
                  <a:pt x="63500" y="63500"/>
                </a:cubicBezTo>
                <a:cubicBezTo>
                  <a:pt x="69341" y="63500"/>
                  <a:pt x="74083" y="68242"/>
                  <a:pt x="74083" y="74083"/>
                </a:cubicBezTo>
                <a:cubicBezTo>
                  <a:pt x="74083" y="79924"/>
                  <a:pt x="69341" y="84667"/>
                  <a:pt x="63500" y="84667"/>
                </a:cubicBezTo>
                <a:cubicBezTo>
                  <a:pt x="57659" y="84667"/>
                  <a:pt x="52917" y="79924"/>
                  <a:pt x="52917" y="74083"/>
                </a:cubicBezTo>
                <a:close/>
                <a:moveTo>
                  <a:pt x="105833" y="84667"/>
                </a:moveTo>
                <a:cubicBezTo>
                  <a:pt x="111674" y="84667"/>
                  <a:pt x="116417" y="89409"/>
                  <a:pt x="116417" y="95250"/>
                </a:cubicBezTo>
                <a:cubicBezTo>
                  <a:pt x="116417" y="101091"/>
                  <a:pt x="111674" y="105833"/>
                  <a:pt x="105833" y="105833"/>
                </a:cubicBezTo>
                <a:cubicBezTo>
                  <a:pt x="99992" y="105833"/>
                  <a:pt x="95250" y="101091"/>
                  <a:pt x="95250" y="95250"/>
                </a:cubicBezTo>
                <a:cubicBezTo>
                  <a:pt x="95250" y="89409"/>
                  <a:pt x="99992" y="84667"/>
                  <a:pt x="105833" y="84667"/>
                </a:cubicBezTo>
                <a:close/>
              </a:path>
            </a:pathLst>
          </a:custGeom>
          <a:solidFill>
            <a:srgbClr val="BF616A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48267" y="1710267"/>
            <a:ext cx="12446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Analysis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0267" y="2099733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behavioral analysis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during incident response to understand attack vectors and develop countermeasures.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40267" y="2552700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440267" y="2552700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BF616A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Analyze ransomware samples to identify encryption algorithms and develop decryption tools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0267" y="3026622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Identify C&amp;C infrastructure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0267" y="319584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Extract configuration data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40267" y="336507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Understand propagation methods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0267" y="3534304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Develop IOC signatures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210685" y="1507067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4210685" y="1507067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4312285" y="1625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D0877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4430818" y="1744133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37583" y="68792"/>
                </a:moveTo>
                <a:cubicBezTo>
                  <a:pt x="137583" y="83972"/>
                  <a:pt x="132655" y="97995"/>
                  <a:pt x="124354" y="109372"/>
                </a:cubicBezTo>
                <a:lnTo>
                  <a:pt x="166224" y="151276"/>
                </a:lnTo>
                <a:cubicBezTo>
                  <a:pt x="170359" y="155410"/>
                  <a:pt x="170359" y="162123"/>
                  <a:pt x="166224" y="166258"/>
                </a:cubicBezTo>
                <a:cubicBezTo>
                  <a:pt x="162090" y="170392"/>
                  <a:pt x="155377" y="170392"/>
                  <a:pt x="151242" y="166258"/>
                </a:cubicBezTo>
                <a:lnTo>
                  <a:pt x="109372" y="124354"/>
                </a:lnTo>
                <a:cubicBezTo>
                  <a:pt x="97995" y="132655"/>
                  <a:pt x="83972" y="137583"/>
                  <a:pt x="68792" y="137583"/>
                </a:cubicBezTo>
                <a:cubicBezTo>
                  <a:pt x="30791" y="137583"/>
                  <a:pt x="0" y="106792"/>
                  <a:pt x="0" y="68792"/>
                </a:cubicBezTo>
                <a:cubicBezTo>
                  <a:pt x="0" y="30791"/>
                  <a:pt x="30791" y="0"/>
                  <a:pt x="68792" y="0"/>
                </a:cubicBezTo>
                <a:cubicBezTo>
                  <a:pt x="106792" y="0"/>
                  <a:pt x="137583" y="30791"/>
                  <a:pt x="137583" y="68792"/>
                </a:cubicBezTo>
                <a:close/>
                <a:moveTo>
                  <a:pt x="68792" y="37042"/>
                </a:moveTo>
                <a:cubicBezTo>
                  <a:pt x="64393" y="37042"/>
                  <a:pt x="60854" y="40580"/>
                  <a:pt x="60854" y="44979"/>
                </a:cubicBezTo>
                <a:lnTo>
                  <a:pt x="60854" y="60854"/>
                </a:lnTo>
                <a:lnTo>
                  <a:pt x="44979" y="60854"/>
                </a:lnTo>
                <a:cubicBezTo>
                  <a:pt x="40580" y="60854"/>
                  <a:pt x="37042" y="64393"/>
                  <a:pt x="37042" y="68792"/>
                </a:cubicBezTo>
                <a:cubicBezTo>
                  <a:pt x="37042" y="73190"/>
                  <a:pt x="40580" y="76729"/>
                  <a:pt x="44979" y="76729"/>
                </a:cubicBezTo>
                <a:lnTo>
                  <a:pt x="60854" y="76729"/>
                </a:lnTo>
                <a:lnTo>
                  <a:pt x="60854" y="92604"/>
                </a:lnTo>
                <a:cubicBezTo>
                  <a:pt x="60854" y="97003"/>
                  <a:pt x="64393" y="100542"/>
                  <a:pt x="68792" y="100542"/>
                </a:cubicBezTo>
                <a:cubicBezTo>
                  <a:pt x="73190" y="100542"/>
                  <a:pt x="76729" y="97003"/>
                  <a:pt x="76729" y="92604"/>
                </a:cubicBezTo>
                <a:lnTo>
                  <a:pt x="76729" y="76729"/>
                </a:lnTo>
                <a:lnTo>
                  <a:pt x="92604" y="76729"/>
                </a:lnTo>
                <a:cubicBezTo>
                  <a:pt x="97003" y="76729"/>
                  <a:pt x="100542" y="73190"/>
                  <a:pt x="100542" y="68792"/>
                </a:cubicBezTo>
                <a:cubicBezTo>
                  <a:pt x="100542" y="64393"/>
                  <a:pt x="97003" y="60854"/>
                  <a:pt x="92604" y="60854"/>
                </a:cubicBezTo>
                <a:lnTo>
                  <a:pt x="76729" y="60854"/>
                </a:lnTo>
                <a:lnTo>
                  <a:pt x="76729" y="44979"/>
                </a:lnTo>
                <a:cubicBezTo>
                  <a:pt x="76729" y="40580"/>
                  <a:pt x="73190" y="37042"/>
                  <a:pt x="68792" y="37042"/>
                </a:cubicBezTo>
                <a:close/>
              </a:path>
            </a:pathLst>
          </a:custGeom>
          <a:solidFill>
            <a:srgbClr val="D0877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4820285" y="1710267"/>
            <a:ext cx="14562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Reverse Engineering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312285" y="2099733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Deconstruct compiled software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understand proprietary protocols, algorithms, and potential vulnerabilities.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12285" y="2552700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4312285" y="2552700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D0877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Analyze firmware of suspected IoT botnet devices to identify hardcoded credentials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312285" y="3026622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Protocol analysis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312285" y="319584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Encryption algorithm identification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312285" y="336507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License verification bypass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312285" y="3534304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Interoperability research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082809" y="1507067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8082809" y="1507067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8184409" y="1625600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8302943" y="1744133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58208" y="7938"/>
                </a:moveTo>
                <a:cubicBezTo>
                  <a:pt x="58208" y="3539"/>
                  <a:pt x="54670" y="0"/>
                  <a:pt x="50271" y="0"/>
                </a:cubicBezTo>
                <a:cubicBezTo>
                  <a:pt x="45872" y="0"/>
                  <a:pt x="42333" y="3539"/>
                  <a:pt x="42333" y="7938"/>
                </a:cubicBezTo>
                <a:lnTo>
                  <a:pt x="42333" y="21167"/>
                </a:lnTo>
                <a:cubicBezTo>
                  <a:pt x="30659" y="21167"/>
                  <a:pt x="21167" y="30659"/>
                  <a:pt x="21167" y="42333"/>
                </a:cubicBezTo>
                <a:lnTo>
                  <a:pt x="7938" y="42333"/>
                </a:lnTo>
                <a:cubicBezTo>
                  <a:pt x="3539" y="42333"/>
                  <a:pt x="0" y="45872"/>
                  <a:pt x="0" y="50271"/>
                </a:cubicBezTo>
                <a:cubicBezTo>
                  <a:pt x="0" y="54670"/>
                  <a:pt x="3539" y="58208"/>
                  <a:pt x="7938" y="58208"/>
                </a:cubicBezTo>
                <a:lnTo>
                  <a:pt x="21167" y="58208"/>
                </a:lnTo>
                <a:lnTo>
                  <a:pt x="21167" y="76729"/>
                </a:lnTo>
                <a:lnTo>
                  <a:pt x="7938" y="76729"/>
                </a:lnTo>
                <a:cubicBezTo>
                  <a:pt x="3539" y="76729"/>
                  <a:pt x="0" y="80268"/>
                  <a:pt x="0" y="84667"/>
                </a:cubicBezTo>
                <a:cubicBezTo>
                  <a:pt x="0" y="89065"/>
                  <a:pt x="3539" y="92604"/>
                  <a:pt x="7938" y="92604"/>
                </a:cubicBezTo>
                <a:lnTo>
                  <a:pt x="21167" y="92604"/>
                </a:lnTo>
                <a:lnTo>
                  <a:pt x="21167" y="111125"/>
                </a:lnTo>
                <a:lnTo>
                  <a:pt x="7938" y="111125"/>
                </a:lnTo>
                <a:cubicBezTo>
                  <a:pt x="3539" y="111125"/>
                  <a:pt x="0" y="114664"/>
                  <a:pt x="0" y="119063"/>
                </a:cubicBezTo>
                <a:cubicBezTo>
                  <a:pt x="0" y="123461"/>
                  <a:pt x="3539" y="127000"/>
                  <a:pt x="7938" y="127000"/>
                </a:cubicBezTo>
                <a:lnTo>
                  <a:pt x="21167" y="127000"/>
                </a:lnTo>
                <a:cubicBezTo>
                  <a:pt x="21167" y="138675"/>
                  <a:pt x="30659" y="148167"/>
                  <a:pt x="42333" y="148167"/>
                </a:cubicBezTo>
                <a:lnTo>
                  <a:pt x="42333" y="161396"/>
                </a:lnTo>
                <a:cubicBezTo>
                  <a:pt x="42333" y="165795"/>
                  <a:pt x="45872" y="169333"/>
                  <a:pt x="50271" y="169333"/>
                </a:cubicBezTo>
                <a:cubicBezTo>
                  <a:pt x="54670" y="169333"/>
                  <a:pt x="58208" y="165795"/>
                  <a:pt x="58208" y="161396"/>
                </a:cubicBezTo>
                <a:lnTo>
                  <a:pt x="58208" y="148167"/>
                </a:lnTo>
                <a:lnTo>
                  <a:pt x="76729" y="148167"/>
                </a:lnTo>
                <a:lnTo>
                  <a:pt x="76729" y="161396"/>
                </a:lnTo>
                <a:cubicBezTo>
                  <a:pt x="76729" y="165795"/>
                  <a:pt x="80268" y="169333"/>
                  <a:pt x="84667" y="169333"/>
                </a:cubicBezTo>
                <a:cubicBezTo>
                  <a:pt x="89065" y="169333"/>
                  <a:pt x="92604" y="165795"/>
                  <a:pt x="92604" y="161396"/>
                </a:cubicBezTo>
                <a:lnTo>
                  <a:pt x="92604" y="148167"/>
                </a:lnTo>
                <a:lnTo>
                  <a:pt x="111125" y="148167"/>
                </a:lnTo>
                <a:lnTo>
                  <a:pt x="111125" y="161396"/>
                </a:lnTo>
                <a:cubicBezTo>
                  <a:pt x="111125" y="165795"/>
                  <a:pt x="114664" y="169333"/>
                  <a:pt x="119063" y="169333"/>
                </a:cubicBezTo>
                <a:cubicBezTo>
                  <a:pt x="123461" y="169333"/>
                  <a:pt x="127000" y="165795"/>
                  <a:pt x="127000" y="161396"/>
                </a:cubicBezTo>
                <a:lnTo>
                  <a:pt x="127000" y="148167"/>
                </a:lnTo>
                <a:cubicBezTo>
                  <a:pt x="138675" y="148167"/>
                  <a:pt x="148167" y="138675"/>
                  <a:pt x="148167" y="127000"/>
                </a:cubicBezTo>
                <a:lnTo>
                  <a:pt x="161396" y="127000"/>
                </a:lnTo>
                <a:cubicBezTo>
                  <a:pt x="165795" y="127000"/>
                  <a:pt x="169333" y="123461"/>
                  <a:pt x="169333" y="119063"/>
                </a:cubicBezTo>
                <a:cubicBezTo>
                  <a:pt x="169333" y="114664"/>
                  <a:pt x="165795" y="111125"/>
                  <a:pt x="161396" y="111125"/>
                </a:cubicBezTo>
                <a:lnTo>
                  <a:pt x="148167" y="111125"/>
                </a:lnTo>
                <a:lnTo>
                  <a:pt x="148167" y="92604"/>
                </a:lnTo>
                <a:lnTo>
                  <a:pt x="161396" y="92604"/>
                </a:lnTo>
                <a:cubicBezTo>
                  <a:pt x="165795" y="92604"/>
                  <a:pt x="169333" y="89065"/>
                  <a:pt x="169333" y="84667"/>
                </a:cubicBezTo>
                <a:cubicBezTo>
                  <a:pt x="169333" y="80268"/>
                  <a:pt x="165795" y="76729"/>
                  <a:pt x="161396" y="76729"/>
                </a:cubicBezTo>
                <a:lnTo>
                  <a:pt x="148167" y="76729"/>
                </a:lnTo>
                <a:lnTo>
                  <a:pt x="148167" y="58208"/>
                </a:lnTo>
                <a:lnTo>
                  <a:pt x="161396" y="58208"/>
                </a:lnTo>
                <a:cubicBezTo>
                  <a:pt x="165795" y="58208"/>
                  <a:pt x="169333" y="54670"/>
                  <a:pt x="169333" y="50271"/>
                </a:cubicBezTo>
                <a:cubicBezTo>
                  <a:pt x="169333" y="45872"/>
                  <a:pt x="165795" y="42333"/>
                  <a:pt x="161396" y="42333"/>
                </a:cubicBezTo>
                <a:lnTo>
                  <a:pt x="148167" y="42333"/>
                </a:lnTo>
                <a:cubicBezTo>
                  <a:pt x="148167" y="30659"/>
                  <a:pt x="138675" y="21167"/>
                  <a:pt x="127000" y="21167"/>
                </a:cubicBezTo>
                <a:lnTo>
                  <a:pt x="127000" y="7938"/>
                </a:lnTo>
                <a:cubicBezTo>
                  <a:pt x="127000" y="3539"/>
                  <a:pt x="123461" y="0"/>
                  <a:pt x="119063" y="0"/>
                </a:cubicBezTo>
                <a:cubicBezTo>
                  <a:pt x="114664" y="0"/>
                  <a:pt x="111125" y="3539"/>
                  <a:pt x="111125" y="7938"/>
                </a:cubicBezTo>
                <a:lnTo>
                  <a:pt x="111125" y="21167"/>
                </a:lnTo>
                <a:lnTo>
                  <a:pt x="92604" y="21167"/>
                </a:lnTo>
                <a:lnTo>
                  <a:pt x="92604" y="7938"/>
                </a:lnTo>
                <a:cubicBezTo>
                  <a:pt x="92604" y="3539"/>
                  <a:pt x="89065" y="0"/>
                  <a:pt x="84667" y="0"/>
                </a:cubicBezTo>
                <a:cubicBezTo>
                  <a:pt x="80268" y="0"/>
                  <a:pt x="76729" y="3539"/>
                  <a:pt x="76729" y="7938"/>
                </a:cubicBezTo>
                <a:lnTo>
                  <a:pt x="76729" y="21167"/>
                </a:lnTo>
                <a:lnTo>
                  <a:pt x="58208" y="21167"/>
                </a:lnTo>
                <a:lnTo>
                  <a:pt x="58208" y="7938"/>
                </a:lnTo>
                <a:close/>
                <a:moveTo>
                  <a:pt x="52917" y="42333"/>
                </a:moveTo>
                <a:lnTo>
                  <a:pt x="116417" y="42333"/>
                </a:lnTo>
                <a:cubicBezTo>
                  <a:pt x="122271" y="42333"/>
                  <a:pt x="127000" y="47063"/>
                  <a:pt x="127000" y="52917"/>
                </a:cubicBezTo>
                <a:lnTo>
                  <a:pt x="127000" y="116417"/>
                </a:lnTo>
                <a:cubicBezTo>
                  <a:pt x="127000" y="122271"/>
                  <a:pt x="122271" y="127000"/>
                  <a:pt x="116417" y="127000"/>
                </a:cubicBezTo>
                <a:lnTo>
                  <a:pt x="52917" y="127000"/>
                </a:lnTo>
                <a:cubicBezTo>
                  <a:pt x="47063" y="127000"/>
                  <a:pt x="42333" y="122271"/>
                  <a:pt x="42333" y="116417"/>
                </a:cubicBezTo>
                <a:lnTo>
                  <a:pt x="42333" y="52917"/>
                </a:lnTo>
                <a:cubicBezTo>
                  <a:pt x="42333" y="47063"/>
                  <a:pt x="47063" y="42333"/>
                  <a:pt x="52917" y="42333"/>
                </a:cubicBezTo>
                <a:close/>
                <a:moveTo>
                  <a:pt x="58208" y="58208"/>
                </a:moveTo>
                <a:lnTo>
                  <a:pt x="58208" y="111125"/>
                </a:lnTo>
                <a:lnTo>
                  <a:pt x="111125" y="111125"/>
                </a:lnTo>
                <a:lnTo>
                  <a:pt x="111125" y="58208"/>
                </a:lnTo>
                <a:lnTo>
                  <a:pt x="58208" y="58208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8692409" y="1710267"/>
            <a:ext cx="13038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Firmware Analysis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184409" y="2099733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 and analyze firmware images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IoT devices, routers, and embedded systems for security assessment.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184409" y="2552700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8184409" y="2552700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Examine router firmware to discover backdoors and vulnerabilities affecting millions of devices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184409" y="3026622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Bootloader analysis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184409" y="319584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File system extraction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184409" y="3365078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Hardcoded credential detection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84409" y="3534304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mechanism assessment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338667" y="4149303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Shape 41"/>
          <p:cNvSpPr/>
          <p:nvPr/>
        </p:nvSpPr>
        <p:spPr>
          <a:xfrm>
            <a:off x="338667" y="4149303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440267" y="426783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BCB8B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558800" y="438637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0"/>
                </a:moveTo>
                <a:cubicBezTo>
                  <a:pt x="86188" y="0"/>
                  <a:pt x="87709" y="331"/>
                  <a:pt x="89098" y="959"/>
                </a:cubicBezTo>
                <a:lnTo>
                  <a:pt x="151408" y="27384"/>
                </a:lnTo>
                <a:cubicBezTo>
                  <a:pt x="158684" y="30460"/>
                  <a:pt x="164108" y="37637"/>
                  <a:pt x="164075" y="46302"/>
                </a:cubicBezTo>
                <a:cubicBezTo>
                  <a:pt x="163909" y="79110"/>
                  <a:pt x="150416" y="139138"/>
                  <a:pt x="93431" y="166423"/>
                </a:cubicBezTo>
                <a:cubicBezTo>
                  <a:pt x="87908" y="169069"/>
                  <a:pt x="81492" y="169069"/>
                  <a:pt x="75968" y="166423"/>
                </a:cubicBezTo>
                <a:cubicBezTo>
                  <a:pt x="18951" y="139138"/>
                  <a:pt x="5490" y="79110"/>
                  <a:pt x="5325" y="46302"/>
                </a:cubicBezTo>
                <a:cubicBezTo>
                  <a:pt x="5292" y="37637"/>
                  <a:pt x="10716" y="30460"/>
                  <a:pt x="17992" y="27384"/>
                </a:cubicBezTo>
                <a:lnTo>
                  <a:pt x="80268" y="959"/>
                </a:lnTo>
                <a:cubicBezTo>
                  <a:pt x="81657" y="331"/>
                  <a:pt x="83145" y="0"/>
                  <a:pt x="84667" y="0"/>
                </a:cubicBezTo>
                <a:close/>
                <a:moveTo>
                  <a:pt x="84667" y="22093"/>
                </a:moveTo>
                <a:lnTo>
                  <a:pt x="84667" y="147141"/>
                </a:lnTo>
                <a:cubicBezTo>
                  <a:pt x="130307" y="125049"/>
                  <a:pt x="142577" y="76101"/>
                  <a:pt x="142875" y="46798"/>
                </a:cubicBezTo>
                <a:lnTo>
                  <a:pt x="84667" y="22126"/>
                </a:lnTo>
                <a:lnTo>
                  <a:pt x="84667" y="22126"/>
                </a:lnTo>
                <a:close/>
              </a:path>
            </a:pathLst>
          </a:custGeom>
          <a:solidFill>
            <a:srgbClr val="EBCB8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948267" y="4352503"/>
            <a:ext cx="12276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Exploit Detection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40267" y="4741970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potential exploit vectors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by analyzing code for vulnerable patterns and unsafe operations.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40267" y="5194937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440267" y="5194937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EBCB8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Audit enterprise software for buffer overflow vulnerabilities before deployment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40267" y="5668859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Buffer overflow detection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440267" y="5838085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Integer overflow identification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40267" y="600731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Format string vulnerability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40267" y="617654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Use-after-free detection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210685" y="4149303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3"/>
          <p:cNvSpPr/>
          <p:nvPr/>
        </p:nvSpPr>
        <p:spPr>
          <a:xfrm>
            <a:off x="4210685" y="4149303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Shape 54"/>
          <p:cNvSpPr/>
          <p:nvPr/>
        </p:nvSpPr>
        <p:spPr>
          <a:xfrm>
            <a:off x="4312285" y="426783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Shape 55"/>
          <p:cNvSpPr/>
          <p:nvPr/>
        </p:nvSpPr>
        <p:spPr>
          <a:xfrm>
            <a:off x="4409652" y="4386370"/>
            <a:ext cx="211667" cy="169333"/>
          </a:xfrm>
          <a:custGeom>
            <a:avLst/>
            <a:gdLst/>
            <a:ahLst/>
            <a:cxnLst/>
            <a:rect l="l" t="t" r="r" b="b"/>
            <a:pathLst>
              <a:path w="211667" h="169333">
                <a:moveTo>
                  <a:pt x="116417" y="0"/>
                </a:moveTo>
                <a:cubicBezTo>
                  <a:pt x="116417" y="-5854"/>
                  <a:pt x="111687" y="-10583"/>
                  <a:pt x="105833" y="-10583"/>
                </a:cubicBezTo>
                <a:cubicBezTo>
                  <a:pt x="99979" y="-10583"/>
                  <a:pt x="95250" y="-5854"/>
                  <a:pt x="95250" y="0"/>
                </a:cubicBezTo>
                <a:lnTo>
                  <a:pt x="95250" y="21167"/>
                </a:lnTo>
                <a:lnTo>
                  <a:pt x="63500" y="21167"/>
                </a:lnTo>
                <a:cubicBezTo>
                  <a:pt x="45971" y="21167"/>
                  <a:pt x="31750" y="35388"/>
                  <a:pt x="31750" y="52917"/>
                </a:cubicBezTo>
                <a:lnTo>
                  <a:pt x="31750" y="127000"/>
                </a:lnTo>
                <a:cubicBezTo>
                  <a:pt x="31750" y="144529"/>
                  <a:pt x="45971" y="158750"/>
                  <a:pt x="63500" y="158750"/>
                </a:cubicBezTo>
                <a:lnTo>
                  <a:pt x="148167" y="158750"/>
                </a:lnTo>
                <a:cubicBezTo>
                  <a:pt x="165695" y="158750"/>
                  <a:pt x="179917" y="144529"/>
                  <a:pt x="179917" y="127000"/>
                </a:cubicBezTo>
                <a:lnTo>
                  <a:pt x="179917" y="52917"/>
                </a:lnTo>
                <a:cubicBezTo>
                  <a:pt x="179917" y="35388"/>
                  <a:pt x="165695" y="21167"/>
                  <a:pt x="148167" y="21167"/>
                </a:cubicBezTo>
                <a:lnTo>
                  <a:pt x="116417" y="21167"/>
                </a:lnTo>
                <a:lnTo>
                  <a:pt x="116417" y="0"/>
                </a:lnTo>
                <a:close/>
                <a:moveTo>
                  <a:pt x="52917" y="121708"/>
                </a:moveTo>
                <a:cubicBezTo>
                  <a:pt x="52917" y="117310"/>
                  <a:pt x="56455" y="113771"/>
                  <a:pt x="60854" y="113771"/>
                </a:cubicBezTo>
                <a:lnTo>
                  <a:pt x="71438" y="113771"/>
                </a:lnTo>
                <a:cubicBezTo>
                  <a:pt x="75836" y="113771"/>
                  <a:pt x="79375" y="117310"/>
                  <a:pt x="79375" y="121708"/>
                </a:cubicBezTo>
                <a:cubicBezTo>
                  <a:pt x="79375" y="126107"/>
                  <a:pt x="75836" y="129646"/>
                  <a:pt x="71438" y="129646"/>
                </a:cubicBezTo>
                <a:lnTo>
                  <a:pt x="60854" y="129646"/>
                </a:lnTo>
                <a:cubicBezTo>
                  <a:pt x="56455" y="129646"/>
                  <a:pt x="52917" y="126107"/>
                  <a:pt x="52917" y="121708"/>
                </a:cubicBezTo>
                <a:close/>
                <a:moveTo>
                  <a:pt x="92604" y="121708"/>
                </a:moveTo>
                <a:cubicBezTo>
                  <a:pt x="92604" y="117310"/>
                  <a:pt x="96143" y="113771"/>
                  <a:pt x="100542" y="113771"/>
                </a:cubicBezTo>
                <a:lnTo>
                  <a:pt x="111125" y="113771"/>
                </a:lnTo>
                <a:cubicBezTo>
                  <a:pt x="115524" y="113771"/>
                  <a:pt x="119063" y="117310"/>
                  <a:pt x="119063" y="121708"/>
                </a:cubicBezTo>
                <a:cubicBezTo>
                  <a:pt x="119063" y="126107"/>
                  <a:pt x="115524" y="129646"/>
                  <a:pt x="111125" y="129646"/>
                </a:cubicBezTo>
                <a:lnTo>
                  <a:pt x="100542" y="129646"/>
                </a:lnTo>
                <a:cubicBezTo>
                  <a:pt x="96143" y="129646"/>
                  <a:pt x="92604" y="126107"/>
                  <a:pt x="92604" y="121708"/>
                </a:cubicBezTo>
                <a:close/>
                <a:moveTo>
                  <a:pt x="132292" y="121708"/>
                </a:moveTo>
                <a:cubicBezTo>
                  <a:pt x="132292" y="117310"/>
                  <a:pt x="135830" y="113771"/>
                  <a:pt x="140229" y="113771"/>
                </a:cubicBezTo>
                <a:lnTo>
                  <a:pt x="150813" y="113771"/>
                </a:lnTo>
                <a:cubicBezTo>
                  <a:pt x="155211" y="113771"/>
                  <a:pt x="158750" y="117310"/>
                  <a:pt x="158750" y="121708"/>
                </a:cubicBezTo>
                <a:cubicBezTo>
                  <a:pt x="158750" y="126107"/>
                  <a:pt x="155211" y="129646"/>
                  <a:pt x="150813" y="129646"/>
                </a:cubicBezTo>
                <a:lnTo>
                  <a:pt x="140229" y="129646"/>
                </a:lnTo>
                <a:cubicBezTo>
                  <a:pt x="135830" y="129646"/>
                  <a:pt x="132292" y="126107"/>
                  <a:pt x="132292" y="121708"/>
                </a:cubicBezTo>
                <a:close/>
                <a:moveTo>
                  <a:pt x="74083" y="58208"/>
                </a:moveTo>
                <a:cubicBezTo>
                  <a:pt x="82845" y="58208"/>
                  <a:pt x="89958" y="65322"/>
                  <a:pt x="89958" y="74083"/>
                </a:cubicBezTo>
                <a:cubicBezTo>
                  <a:pt x="89958" y="82845"/>
                  <a:pt x="82845" y="89958"/>
                  <a:pt x="74083" y="89958"/>
                </a:cubicBezTo>
                <a:cubicBezTo>
                  <a:pt x="65322" y="89958"/>
                  <a:pt x="58208" y="82845"/>
                  <a:pt x="58208" y="74083"/>
                </a:cubicBezTo>
                <a:cubicBezTo>
                  <a:pt x="58208" y="65322"/>
                  <a:pt x="65322" y="58208"/>
                  <a:pt x="74083" y="58208"/>
                </a:cubicBezTo>
                <a:close/>
                <a:moveTo>
                  <a:pt x="121708" y="74083"/>
                </a:moveTo>
                <a:cubicBezTo>
                  <a:pt x="121708" y="65322"/>
                  <a:pt x="128822" y="58208"/>
                  <a:pt x="137583" y="58208"/>
                </a:cubicBezTo>
                <a:cubicBezTo>
                  <a:pt x="146345" y="58208"/>
                  <a:pt x="153458" y="65322"/>
                  <a:pt x="153458" y="74083"/>
                </a:cubicBezTo>
                <a:cubicBezTo>
                  <a:pt x="153458" y="82845"/>
                  <a:pt x="146345" y="89958"/>
                  <a:pt x="137583" y="89958"/>
                </a:cubicBezTo>
                <a:cubicBezTo>
                  <a:pt x="128822" y="89958"/>
                  <a:pt x="121708" y="82845"/>
                  <a:pt x="121708" y="74083"/>
                </a:cubicBezTo>
                <a:close/>
                <a:moveTo>
                  <a:pt x="21167" y="74083"/>
                </a:moveTo>
                <a:cubicBezTo>
                  <a:pt x="21167" y="68229"/>
                  <a:pt x="16437" y="63500"/>
                  <a:pt x="10583" y="63500"/>
                </a:cubicBezTo>
                <a:cubicBezTo>
                  <a:pt x="4729" y="63500"/>
                  <a:pt x="0" y="68229"/>
                  <a:pt x="0" y="74083"/>
                </a:cubicBezTo>
                <a:lnTo>
                  <a:pt x="0" y="105833"/>
                </a:lnTo>
                <a:cubicBezTo>
                  <a:pt x="0" y="111687"/>
                  <a:pt x="4729" y="116417"/>
                  <a:pt x="10583" y="116417"/>
                </a:cubicBezTo>
                <a:cubicBezTo>
                  <a:pt x="16437" y="116417"/>
                  <a:pt x="21167" y="111687"/>
                  <a:pt x="21167" y="105833"/>
                </a:cubicBezTo>
                <a:lnTo>
                  <a:pt x="21167" y="74083"/>
                </a:lnTo>
                <a:close/>
                <a:moveTo>
                  <a:pt x="201083" y="63500"/>
                </a:moveTo>
                <a:cubicBezTo>
                  <a:pt x="195229" y="63500"/>
                  <a:pt x="190500" y="68229"/>
                  <a:pt x="190500" y="74083"/>
                </a:cubicBezTo>
                <a:lnTo>
                  <a:pt x="190500" y="105833"/>
                </a:lnTo>
                <a:cubicBezTo>
                  <a:pt x="190500" y="111687"/>
                  <a:pt x="195229" y="116417"/>
                  <a:pt x="201083" y="116417"/>
                </a:cubicBezTo>
                <a:cubicBezTo>
                  <a:pt x="206937" y="116417"/>
                  <a:pt x="211667" y="111687"/>
                  <a:pt x="211667" y="105833"/>
                </a:cubicBezTo>
                <a:lnTo>
                  <a:pt x="211667" y="74083"/>
                </a:lnTo>
                <a:cubicBezTo>
                  <a:pt x="211667" y="68229"/>
                  <a:pt x="206937" y="63500"/>
                  <a:pt x="201083" y="63500"/>
                </a:cubicBez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4820285" y="4352503"/>
            <a:ext cx="12530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CI/CD Integration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4312285" y="4741970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Automated security scanning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build pipelines to detect supply chain attacks and malicious code injection.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4312285" y="5194937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Text 59"/>
          <p:cNvSpPr/>
          <p:nvPr/>
        </p:nvSpPr>
        <p:spPr>
          <a:xfrm>
            <a:off x="4312285" y="5194937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Automatically scan third-party libraries before integration into production systems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312285" y="5668859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Dependency analysis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4312285" y="5838085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Update verification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4312285" y="600731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Policy enforcement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4312285" y="617654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Compliance checking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082809" y="4149303"/>
            <a:ext cx="3767667" cy="2523067"/>
          </a:xfrm>
          <a:custGeom>
            <a:avLst/>
            <a:gdLst/>
            <a:ahLst/>
            <a:cxnLst/>
            <a:rect l="l" t="t" r="r" b="b"/>
            <a:pathLst>
              <a:path w="3767667" h="2523067">
                <a:moveTo>
                  <a:pt x="0" y="0"/>
                </a:moveTo>
                <a:lnTo>
                  <a:pt x="3767667" y="0"/>
                </a:lnTo>
                <a:lnTo>
                  <a:pt x="3767667" y="2523067"/>
                </a:lnTo>
                <a:lnTo>
                  <a:pt x="0" y="2523067"/>
                </a:lnTo>
                <a:lnTo>
                  <a:pt x="0" y="0"/>
                </a:lnTo>
                <a:close/>
              </a:path>
            </a:pathLst>
          </a:custGeom>
          <a:solidFill>
            <a:srgbClr val="2E344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7" name="Shape 65"/>
          <p:cNvSpPr/>
          <p:nvPr/>
        </p:nvSpPr>
        <p:spPr>
          <a:xfrm>
            <a:off x="8082809" y="4149303"/>
            <a:ext cx="3767667" cy="33867"/>
          </a:xfrm>
          <a:custGeom>
            <a:avLst/>
            <a:gdLst/>
            <a:ahLst/>
            <a:cxnLst/>
            <a:rect l="l" t="t" r="r" b="b"/>
            <a:pathLst>
              <a:path w="3767667" h="33867">
                <a:moveTo>
                  <a:pt x="0" y="0"/>
                </a:moveTo>
                <a:lnTo>
                  <a:pt x="3767667" y="0"/>
                </a:lnTo>
                <a:lnTo>
                  <a:pt x="3767667" y="33867"/>
                </a:lnTo>
                <a:lnTo>
                  <a:pt x="0" y="33867"/>
                </a:lnTo>
                <a:lnTo>
                  <a:pt x="0" y="0"/>
                </a:ln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Shape 66"/>
          <p:cNvSpPr/>
          <p:nvPr/>
        </p:nvSpPr>
        <p:spPr>
          <a:xfrm>
            <a:off x="8184409" y="4267837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0" y="0"/>
                </a:moveTo>
                <a:lnTo>
                  <a:pt x="406400" y="0"/>
                </a:lnTo>
                <a:lnTo>
                  <a:pt x="406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F1E8AC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Shape 67"/>
          <p:cNvSpPr/>
          <p:nvPr/>
        </p:nvSpPr>
        <p:spPr>
          <a:xfrm>
            <a:off x="8292359" y="4386370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5875" y="64757"/>
                </a:moveTo>
                <a:lnTo>
                  <a:pt x="85064" y="93233"/>
                </a:lnTo>
                <a:cubicBezTo>
                  <a:pt x="88305" y="94555"/>
                  <a:pt x="91744" y="95250"/>
                  <a:pt x="95250" y="95250"/>
                </a:cubicBezTo>
                <a:cubicBezTo>
                  <a:pt x="98756" y="95250"/>
                  <a:pt x="102195" y="94555"/>
                  <a:pt x="105436" y="93233"/>
                </a:cubicBezTo>
                <a:lnTo>
                  <a:pt x="185605" y="60226"/>
                </a:lnTo>
                <a:cubicBezTo>
                  <a:pt x="188582" y="59002"/>
                  <a:pt x="190500" y="56125"/>
                  <a:pt x="190500" y="52917"/>
                </a:cubicBezTo>
                <a:cubicBezTo>
                  <a:pt x="190500" y="49709"/>
                  <a:pt x="188582" y="46831"/>
                  <a:pt x="185605" y="45608"/>
                </a:cubicBezTo>
                <a:lnTo>
                  <a:pt x="105436" y="12601"/>
                </a:lnTo>
                <a:cubicBezTo>
                  <a:pt x="102195" y="11278"/>
                  <a:pt x="98756" y="10583"/>
                  <a:pt x="95250" y="10583"/>
                </a:cubicBezTo>
                <a:cubicBezTo>
                  <a:pt x="91744" y="10583"/>
                  <a:pt x="88305" y="11278"/>
                  <a:pt x="85064" y="12601"/>
                </a:cubicBezTo>
                <a:lnTo>
                  <a:pt x="4895" y="45608"/>
                </a:lnTo>
                <a:cubicBezTo>
                  <a:pt x="1918" y="46831"/>
                  <a:pt x="0" y="49709"/>
                  <a:pt x="0" y="52917"/>
                </a:cubicBezTo>
                <a:lnTo>
                  <a:pt x="0" y="150813"/>
                </a:lnTo>
                <a:cubicBezTo>
                  <a:pt x="0" y="155211"/>
                  <a:pt x="3539" y="158750"/>
                  <a:pt x="7938" y="158750"/>
                </a:cubicBezTo>
                <a:cubicBezTo>
                  <a:pt x="12336" y="158750"/>
                  <a:pt x="15875" y="155211"/>
                  <a:pt x="15875" y="150813"/>
                </a:cubicBezTo>
                <a:lnTo>
                  <a:pt x="15875" y="64757"/>
                </a:lnTo>
                <a:close/>
                <a:moveTo>
                  <a:pt x="31750" y="88470"/>
                </a:moveTo>
                <a:lnTo>
                  <a:pt x="31750" y="127000"/>
                </a:lnTo>
                <a:cubicBezTo>
                  <a:pt x="31750" y="144529"/>
                  <a:pt x="60193" y="158750"/>
                  <a:pt x="95250" y="158750"/>
                </a:cubicBezTo>
                <a:cubicBezTo>
                  <a:pt x="130307" y="158750"/>
                  <a:pt x="158750" y="144529"/>
                  <a:pt x="158750" y="127000"/>
                </a:cubicBezTo>
                <a:lnTo>
                  <a:pt x="158750" y="88437"/>
                </a:lnTo>
                <a:lnTo>
                  <a:pt x="111489" y="107917"/>
                </a:lnTo>
                <a:cubicBezTo>
                  <a:pt x="106329" y="110034"/>
                  <a:pt x="100839" y="111125"/>
                  <a:pt x="95250" y="111125"/>
                </a:cubicBezTo>
                <a:cubicBezTo>
                  <a:pt x="89661" y="111125"/>
                  <a:pt x="84171" y="110034"/>
                  <a:pt x="79011" y="107917"/>
                </a:cubicBezTo>
                <a:lnTo>
                  <a:pt x="31750" y="88437"/>
                </a:lnTo>
                <a:close/>
              </a:path>
            </a:pathLst>
          </a:custGeom>
          <a:solidFill>
            <a:srgbClr val="F1E8AC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0" name="Text 68"/>
          <p:cNvSpPr/>
          <p:nvPr/>
        </p:nvSpPr>
        <p:spPr>
          <a:xfrm>
            <a:off x="8692409" y="4352503"/>
            <a:ext cx="1473200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CEFF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Training &amp; Education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184409" y="4741970"/>
            <a:ext cx="3623733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Interactive learning platform</a:t>
            </a:r>
            <a:r>
              <a:rPr lang="en-US" sz="933" dirty="0">
                <a:solidFill>
                  <a:srgbClr val="ECEFF4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 cybersecurity professionals to practice reverse engineering skills.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184409" y="5194937"/>
            <a:ext cx="3564467" cy="406400"/>
          </a:xfrm>
          <a:custGeom>
            <a:avLst/>
            <a:gdLst/>
            <a:ahLst/>
            <a:cxnLst/>
            <a:rect l="l" t="t" r="r" b="b"/>
            <a:pathLst>
              <a:path w="3564467" h="406400">
                <a:moveTo>
                  <a:pt x="0" y="0"/>
                </a:moveTo>
                <a:lnTo>
                  <a:pt x="3564467" y="0"/>
                </a:lnTo>
                <a:lnTo>
                  <a:pt x="3564467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3" name="Text 71"/>
          <p:cNvSpPr/>
          <p:nvPr/>
        </p:nvSpPr>
        <p:spPr>
          <a:xfrm>
            <a:off x="8184409" y="5194937"/>
            <a:ext cx="3615267" cy="406400"/>
          </a:xfrm>
          <a:prstGeom prst="rect">
            <a:avLst/>
          </a:prstGeom>
          <a:noFill/>
          <a:ln/>
        </p:spPr>
        <p:txBody>
          <a:bodyPr wrap="square" lIns="67733" tIns="67733" rIns="67733" bIns="67733" rtlCol="0" anchor="ctr"/>
          <a:lstStyle/>
          <a:p>
            <a:pPr>
              <a:lnSpc>
                <a:spcPct val="110000"/>
              </a:lnSpc>
            </a:pPr>
            <a:r>
              <a:rPr lang="en-US" sz="800" b="1" dirty="0">
                <a:solidFill>
                  <a:srgbClr val="F1E8AC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Case:</a:t>
            </a:r>
            <a:r>
              <a:rPr lang="en-US" sz="800" dirty="0">
                <a:solidFill>
                  <a:srgbClr val="ECEFF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Train incident response teams on real malware samples in controlled environments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184409" y="5668859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Hands-on exercises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184409" y="5838085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Progressive difficulty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184409" y="600731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Performance tracking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184409" y="6176541"/>
            <a:ext cx="3615267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88C0D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</a:t>
            </a:r>
            <a:r>
              <a:rPr lang="en-US" sz="800" dirty="0">
                <a:solidFill>
                  <a:srgbClr val="ECEFF4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Certification preparation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342053" y="6777989"/>
            <a:ext cx="11504507" cy="599440"/>
          </a:xfrm>
          <a:custGeom>
            <a:avLst/>
            <a:gdLst/>
            <a:ahLst/>
            <a:cxnLst/>
            <a:rect l="l" t="t" r="r" b="b"/>
            <a:pathLst>
              <a:path w="11504507" h="599440">
                <a:moveTo>
                  <a:pt x="0" y="0"/>
                </a:moveTo>
                <a:lnTo>
                  <a:pt x="11504507" y="0"/>
                </a:lnTo>
                <a:lnTo>
                  <a:pt x="11504507" y="599440"/>
                </a:lnTo>
                <a:lnTo>
                  <a:pt x="0" y="599440"/>
                </a:lnTo>
                <a:lnTo>
                  <a:pt x="0" y="0"/>
                </a:lnTo>
                <a:close/>
              </a:path>
            </a:pathLst>
          </a:custGeom>
          <a:solidFill>
            <a:srgbClr val="3B4252"/>
          </a:solidFill>
          <a:ln w="10160">
            <a:solidFill>
              <a:srgbClr val="88C0D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9" name="Shape 77"/>
          <p:cNvSpPr/>
          <p:nvPr/>
        </p:nvSpPr>
        <p:spPr>
          <a:xfrm>
            <a:off x="459740" y="7007862"/>
            <a:ext cx="135467" cy="135467"/>
          </a:xfrm>
          <a:custGeom>
            <a:avLst/>
            <a:gdLst/>
            <a:ahLst/>
            <a:cxnLst/>
            <a:rect l="l" t="t" r="r" b="b"/>
            <a:pathLst>
              <a:path w="135467" h="135467">
                <a:moveTo>
                  <a:pt x="8467" y="8467"/>
                </a:moveTo>
                <a:cubicBezTo>
                  <a:pt x="13150" y="8467"/>
                  <a:pt x="16933" y="12250"/>
                  <a:pt x="16933" y="16933"/>
                </a:cubicBezTo>
                <a:lnTo>
                  <a:pt x="16933" y="105833"/>
                </a:lnTo>
                <a:cubicBezTo>
                  <a:pt x="16933" y="108162"/>
                  <a:pt x="18838" y="110067"/>
                  <a:pt x="21167" y="110067"/>
                </a:cubicBezTo>
                <a:lnTo>
                  <a:pt x="127000" y="110067"/>
                </a:lnTo>
                <a:cubicBezTo>
                  <a:pt x="131683" y="110067"/>
                  <a:pt x="135467" y="113850"/>
                  <a:pt x="135467" y="118533"/>
                </a:cubicBezTo>
                <a:cubicBezTo>
                  <a:pt x="135467" y="123216"/>
                  <a:pt x="131683" y="127000"/>
                  <a:pt x="127000" y="127000"/>
                </a:cubicBezTo>
                <a:lnTo>
                  <a:pt x="21167" y="127000"/>
                </a:lnTo>
                <a:cubicBezTo>
                  <a:pt x="9472" y="127000"/>
                  <a:pt x="0" y="117528"/>
                  <a:pt x="0" y="105833"/>
                </a:cubicBezTo>
                <a:lnTo>
                  <a:pt x="0" y="16933"/>
                </a:lnTo>
                <a:cubicBezTo>
                  <a:pt x="0" y="12250"/>
                  <a:pt x="3784" y="8467"/>
                  <a:pt x="8467" y="8467"/>
                </a:cubicBezTo>
                <a:close/>
                <a:moveTo>
                  <a:pt x="33867" y="25400"/>
                </a:moveTo>
                <a:cubicBezTo>
                  <a:pt x="33867" y="20717"/>
                  <a:pt x="37650" y="16933"/>
                  <a:pt x="42333" y="16933"/>
                </a:cubicBezTo>
                <a:lnTo>
                  <a:pt x="93133" y="16933"/>
                </a:lnTo>
                <a:cubicBezTo>
                  <a:pt x="97816" y="16933"/>
                  <a:pt x="101600" y="20717"/>
                  <a:pt x="101600" y="25400"/>
                </a:cubicBezTo>
                <a:cubicBezTo>
                  <a:pt x="101600" y="30083"/>
                  <a:pt x="97816" y="33867"/>
                  <a:pt x="93133" y="33867"/>
                </a:cubicBezTo>
                <a:lnTo>
                  <a:pt x="42333" y="33867"/>
                </a:lnTo>
                <a:cubicBezTo>
                  <a:pt x="37650" y="33867"/>
                  <a:pt x="33867" y="30083"/>
                  <a:pt x="33867" y="25400"/>
                </a:cubicBezTo>
                <a:close/>
                <a:moveTo>
                  <a:pt x="42333" y="46567"/>
                </a:moveTo>
                <a:lnTo>
                  <a:pt x="76200" y="46567"/>
                </a:lnTo>
                <a:cubicBezTo>
                  <a:pt x="80883" y="46567"/>
                  <a:pt x="84667" y="50350"/>
                  <a:pt x="84667" y="55033"/>
                </a:cubicBezTo>
                <a:cubicBezTo>
                  <a:pt x="84667" y="59716"/>
                  <a:pt x="80883" y="63500"/>
                  <a:pt x="76200" y="63500"/>
                </a:cubicBezTo>
                <a:lnTo>
                  <a:pt x="42333" y="63500"/>
                </a:lnTo>
                <a:cubicBezTo>
                  <a:pt x="37650" y="63500"/>
                  <a:pt x="33867" y="59716"/>
                  <a:pt x="33867" y="55033"/>
                </a:cubicBezTo>
                <a:cubicBezTo>
                  <a:pt x="33867" y="50350"/>
                  <a:pt x="37650" y="46567"/>
                  <a:pt x="42333" y="46567"/>
                </a:cubicBezTo>
                <a:close/>
                <a:moveTo>
                  <a:pt x="42333" y="76200"/>
                </a:moveTo>
                <a:lnTo>
                  <a:pt x="110067" y="76200"/>
                </a:lnTo>
                <a:cubicBezTo>
                  <a:pt x="114750" y="76200"/>
                  <a:pt x="118533" y="79984"/>
                  <a:pt x="118533" y="84667"/>
                </a:cubicBezTo>
                <a:cubicBezTo>
                  <a:pt x="118533" y="89350"/>
                  <a:pt x="114750" y="93133"/>
                  <a:pt x="110067" y="93133"/>
                </a:cubicBezTo>
                <a:lnTo>
                  <a:pt x="42333" y="93133"/>
                </a:lnTo>
                <a:cubicBezTo>
                  <a:pt x="37650" y="93133"/>
                  <a:pt x="33867" y="89350"/>
                  <a:pt x="33867" y="84667"/>
                </a:cubicBezTo>
                <a:cubicBezTo>
                  <a:pt x="33867" y="79984"/>
                  <a:pt x="37650" y="76200"/>
                  <a:pt x="42333" y="76200"/>
                </a:cubicBezTo>
                <a:close/>
              </a:path>
            </a:pathLst>
          </a:custGeom>
          <a:solidFill>
            <a:srgbClr val="88C0D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0" name="Text 78"/>
          <p:cNvSpPr/>
          <p:nvPr/>
        </p:nvSpPr>
        <p:spPr>
          <a:xfrm>
            <a:off x="707073" y="6882978"/>
            <a:ext cx="11099800" cy="389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3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Industry Impact:</a:t>
            </a:r>
            <a:r>
              <a:rPr lang="en-US" sz="933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Organizations using Capstone report </a:t>
            </a:r>
            <a:r>
              <a:rPr lang="en-US" sz="933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60% faster</a:t>
            </a:r>
            <a:r>
              <a:rPr lang="en-US" sz="933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incident response times and </a:t>
            </a:r>
            <a:r>
              <a:rPr lang="en-US" sz="933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40% improvement</a:t>
            </a:r>
            <a:r>
              <a:rPr lang="en-US" sz="933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malware detection accuracy. The framework processes over </a:t>
            </a:r>
            <a:r>
              <a:rPr lang="en-US" sz="933" b="1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 million samples daily</a:t>
            </a:r>
            <a:r>
              <a:rPr lang="en-US" sz="933" dirty="0">
                <a:solidFill>
                  <a:srgbClr val="ECEFF4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across the security community.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2084</Words>
  <Application>Microsoft Office PowerPoint</Application>
  <PresentationFormat>Widescreen</PresentationFormat>
  <Paragraphs>436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Hedvig Letters Sans</vt:lpstr>
      <vt:lpstr>Arial</vt:lpstr>
      <vt:lpstr>Quattrocento Sans</vt:lpstr>
      <vt:lpstr>Liter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DISASSEMBLY ENGINE (Capstone)</dc:title>
  <dc:subject>DISASSEMBLY ENGINE (Capstone)</dc:subject>
  <dc:creator>Kimi</dc:creator>
  <cp:lastModifiedBy>Chanaka Nanayakkara</cp:lastModifiedBy>
  <cp:revision>1</cp:revision>
  <dcterms:created xsi:type="dcterms:W3CDTF">2026-01-16T14:39:15Z</dcterms:created>
  <dcterms:modified xsi:type="dcterms:W3CDTF">2026-01-16T14:39:37Z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{"Label":"DISASSEMBLY ENGINE (Capstone)","ContentProducer":"001191110108MACG2KBH8F10000","ProduceID":"19bc73ca-c672-8dac-8000-00000ae57153","ReservedCode1":"","ContentPropagator":"001191110108MACG2KBH8F20000","PropagateID":"19bc73ca-c672-8dac-8000-00000ae57153","ReservedCode2":""}</vt:lpwstr>
  </property>
</Properties>
</file>